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1" r:id="rId5"/>
    <p:sldId id="263" r:id="rId6"/>
    <p:sldId id="262" r:id="rId7"/>
    <p:sldId id="264" r:id="rId8"/>
    <p:sldId id="265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79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86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2CB955-A287-46C9-4870-BA2122A06D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E9175AF-5E14-4AFD-8F7E-E49E5F2890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11EE5A0-8137-9ACF-987A-DCEA007321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4DE9F-C510-4933-B44C-CCB68C183FC3}" type="datetimeFigureOut">
              <a:rPr lang="pt-BR" smtClean="0"/>
              <a:t>02/02/2026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CC977EA-A3A4-D4B7-74CF-16FC42BA1C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9020C22-C571-996E-9A2A-11ECF032C6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2FADA-4ABF-4D90-AFC4-3D03E7C313F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144533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90B3AC-02CF-1BAA-CB73-574A33F2F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C885185-1550-29FE-52B0-54248B06CC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341E386-9554-2243-E08F-574ABFB69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4DE9F-C510-4933-B44C-CCB68C183FC3}" type="datetimeFigureOut">
              <a:rPr lang="pt-BR" smtClean="0"/>
              <a:t>02/02/2026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0B1784E-B5D5-5BBA-7844-10ED063074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57D0C3B-C116-F8B4-8B72-CC86095981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2FADA-4ABF-4D90-AFC4-3D03E7C313F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770115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DA11EC-21B1-F807-5FF6-BC54C4F33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814FCB3-568F-839C-D30F-D8E6D20460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5DE8D88-52CD-ADE7-6A65-0EE5C57F84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4DE9F-C510-4933-B44C-CCB68C183FC3}" type="datetimeFigureOut">
              <a:rPr lang="pt-BR" smtClean="0"/>
              <a:t>02/02/2026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EE0ACCA-7F68-E2E6-9C62-2E92B71BCB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FD5757C-70BE-B5CC-B5DE-89F1EFDE0C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2FADA-4ABF-4D90-AFC4-3D03E7C313F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529684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FAD5DB-B4E7-DCAD-2329-04624207F8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E3C0688-8320-9D3A-5A7B-A070623E63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B8B790A-CD72-D85A-213F-B7D9B4A9E5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3F4ABA8-8309-08CF-3CDF-F92E00D4F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4DE9F-C510-4933-B44C-CCB68C183FC3}" type="datetimeFigureOut">
              <a:rPr lang="pt-BR" smtClean="0"/>
              <a:t>02/02/2026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CC97290-1736-BBC7-9352-E3C9A8CD0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E22EDC1-961F-199E-830C-35A4FF7E16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2FADA-4ABF-4D90-AFC4-3D03E7C313F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167059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EDC844-4C26-8295-A672-6F2E6E28C2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FD474E3-4370-2033-C0D1-C526AF9C6A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A39F264-3D5A-470C-CC00-71AD638907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53A75771-AA2B-138A-3974-EEA30F0B21C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40437AC3-A515-4DCF-10B6-696E5060B1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0E7EAF12-E3A0-9AC8-DD1E-DD45ACD72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4DE9F-C510-4933-B44C-CCB68C183FC3}" type="datetimeFigureOut">
              <a:rPr lang="pt-BR" smtClean="0"/>
              <a:t>02/02/2026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142C10A9-2082-7D0D-A587-3F420596A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31B7455D-5796-731B-B9BE-D37ADFA6C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2FADA-4ABF-4D90-AFC4-3D03E7C313F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700980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30C933-67D6-1B07-9FAB-B7BB6DE1C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9AB2238E-121E-440E-7398-E23B80949E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4DE9F-C510-4933-B44C-CCB68C183FC3}" type="datetimeFigureOut">
              <a:rPr lang="pt-BR" smtClean="0"/>
              <a:t>02/02/2026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3C836982-3DC8-C546-12B7-086D35F5A1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36C56303-D1BB-D0B5-6FBD-AEA50DCB8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2FADA-4ABF-4D90-AFC4-3D03E7C313F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87360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66E48704-CE2D-9320-94CF-052534576E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4DE9F-C510-4933-B44C-CCB68C183FC3}" type="datetimeFigureOut">
              <a:rPr lang="pt-BR" smtClean="0"/>
              <a:t>02/02/2026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A3B63BA-086C-E5AA-3692-F77FEEB001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7185144-90E7-74D5-24AB-BC810AE54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2FADA-4ABF-4D90-AFC4-3D03E7C313F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359884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FC47C6-0962-2641-4369-58D3B7C687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C4B4925-99AD-407B-A03F-38E0C640FC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67CB709-3A36-0DBD-766F-6814A4DF3D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2B9B361-B262-7CE4-DEBD-FD8ECF1AD5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4DE9F-C510-4933-B44C-CCB68C183FC3}" type="datetimeFigureOut">
              <a:rPr lang="pt-BR" smtClean="0"/>
              <a:t>02/02/2026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9BED6BB-64D5-C90D-DB89-DDC1EA2E63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02FFD73-07DD-B6BB-D87C-F8A83FBE99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2FADA-4ABF-4D90-AFC4-3D03E7C313F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59593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729A04-F311-CE25-7F1D-9941C6BBEB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FD8E48E8-2C52-7931-BEF4-7E88B00531A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81553B7-6DE0-E533-64D1-B5768091E5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35AC2F5-E4B8-5366-E6AC-658BA42137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4DE9F-C510-4933-B44C-CCB68C183FC3}" type="datetimeFigureOut">
              <a:rPr lang="pt-BR" smtClean="0"/>
              <a:t>02/02/2026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9C74842-1E89-4440-0256-378191B258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41A89BC-F1B7-0D18-8282-7DDA18F262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2FADA-4ABF-4D90-AFC4-3D03E7C313F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3273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35FA37-2BFF-572A-8C46-477B48304A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CD137930-5CDE-2A58-72CB-C5C3A84FA2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DC079DA-0E31-BACF-07FA-2D37911218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4DE9F-C510-4933-B44C-CCB68C183FC3}" type="datetimeFigureOut">
              <a:rPr lang="pt-BR" smtClean="0"/>
              <a:t>02/02/2026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CD7A3CF-D421-D3BF-9ABD-20E27A5DFC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D4A6963-5915-3E0B-893D-BFBECAE0BD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2FADA-4ABF-4D90-AFC4-3D03E7C313F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85930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B326307-C84C-1F58-72BA-C36173D42AC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EA63C75-C135-199C-1DB4-C00464AE68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5448F4C-1F50-CD41-A21F-38F679E1A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4DE9F-C510-4933-B44C-CCB68C183FC3}" type="datetimeFigureOut">
              <a:rPr lang="pt-BR" smtClean="0"/>
              <a:t>02/02/2026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F39E464-FD17-718F-6105-6B131DBF96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363D79B-1BFD-96A4-FC76-230C6E21B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2FADA-4ABF-4D90-AFC4-3D03E7C313F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022917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7EFE8B45-8A6E-431D-96DA-CF9B62ED05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013F571-65F0-97CD-DF99-D24E38689F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2DB2911-C568-8E91-B0DB-5024AFF0B4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2B4DE9F-C510-4933-B44C-CCB68C183FC3}" type="datetimeFigureOut">
              <a:rPr lang="pt-BR" smtClean="0"/>
              <a:t>02/02/2026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7377B0F-37FC-4B62-3E42-C6E8F9E5AE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5B000C7-3143-F377-1A4C-00B89E65ED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1D2FADA-4ABF-4D90-AFC4-3D03E7C313F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391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B1F502-20CD-2CA8-D102-106D6D8F8FC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err="1"/>
              <a:t>Language</a:t>
            </a:r>
            <a:r>
              <a:rPr lang="pt-BR" dirty="0"/>
              <a:t> </a:t>
            </a:r>
            <a:r>
              <a:rPr lang="pt-BR" dirty="0" err="1"/>
              <a:t>and</a:t>
            </a:r>
            <a:r>
              <a:rPr lang="pt-BR" dirty="0"/>
              <a:t> </a:t>
            </a:r>
            <a:r>
              <a:rPr lang="pt-BR" dirty="0" err="1"/>
              <a:t>the</a:t>
            </a:r>
            <a:r>
              <a:rPr lang="pt-BR" dirty="0"/>
              <a:t> </a:t>
            </a:r>
            <a:r>
              <a:rPr lang="pt-BR" dirty="0" err="1"/>
              <a:t>brain</a:t>
            </a:r>
            <a:endParaRPr lang="pt-BR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678F4A5-1247-448A-1D21-E631050EA7E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773690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059559-C637-00EF-0218-036697BBA7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061D53-B4AB-B651-5D0F-BBCFEEE073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Capítulo 1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50A4EE2-3DD3-D82C-D368-19BD432912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O que a neurociência da linguagem estuda?</a:t>
            </a:r>
          </a:p>
          <a:p>
            <a:r>
              <a:rPr lang="pt-BR" dirty="0"/>
              <a:t>Níveis de descrição:</a:t>
            </a:r>
          </a:p>
          <a:p>
            <a:pPr lvl="1"/>
            <a:r>
              <a:rPr lang="pt-BR" dirty="0"/>
              <a:t>Computacional – definir o problema.</a:t>
            </a:r>
          </a:p>
          <a:p>
            <a:pPr lvl="1"/>
            <a:r>
              <a:rPr lang="pt-BR" dirty="0"/>
              <a:t>Algorítmico – definir o passo a passo da solução do problema.</a:t>
            </a:r>
          </a:p>
          <a:p>
            <a:pPr lvl="1"/>
            <a:r>
              <a:rPr lang="pt-BR" dirty="0" err="1"/>
              <a:t>Implementacional</a:t>
            </a:r>
            <a:r>
              <a:rPr lang="pt-BR" dirty="0"/>
              <a:t> – definir a estrutura que dá suporte e executa um algoritmo.</a:t>
            </a:r>
          </a:p>
          <a:p>
            <a:r>
              <a:rPr lang="pt-BR" dirty="0"/>
              <a:t>Exemplo: substantivo</a:t>
            </a:r>
          </a:p>
          <a:p>
            <a:r>
              <a:rPr lang="pt-BR" i="1" dirty="0" err="1"/>
              <a:t>Linking</a:t>
            </a:r>
            <a:r>
              <a:rPr lang="pt-BR" i="1" dirty="0"/>
              <a:t> </a:t>
            </a:r>
            <a:r>
              <a:rPr lang="pt-BR" i="1" dirty="0" err="1"/>
              <a:t>hypotheses</a:t>
            </a:r>
            <a:r>
              <a:rPr lang="pt-BR" i="1" dirty="0"/>
              <a:t> </a:t>
            </a:r>
            <a:r>
              <a:rPr lang="pt-BR" dirty="0"/>
              <a:t>– conecta níveis de descrição</a:t>
            </a:r>
            <a:endParaRPr lang="pt-BR" i="1" dirty="0"/>
          </a:p>
        </p:txBody>
      </p:sp>
    </p:spTree>
    <p:extLst>
      <p:ext uri="{BB962C8B-B14F-4D97-AF65-F5344CB8AC3E}">
        <p14:creationId xmlns:p14="http://schemas.microsoft.com/office/powerpoint/2010/main" val="27064897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76AD00-1BAB-6EA8-D858-D9D50DA5ED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0E086D-65FE-6089-E358-E120B55814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Capítulo 1</a:t>
            </a:r>
          </a:p>
        </p:txBody>
      </p:sp>
      <p:pic>
        <p:nvPicPr>
          <p:cNvPr id="7" name="Imagem 6" descr="Diagrama&#10;&#10;O conteúdo gerado por IA pode estar incorreto.">
            <a:extLst>
              <a:ext uri="{FF2B5EF4-FFF2-40B4-BE49-F238E27FC236}">
                <a16:creationId xmlns:a16="http://schemas.microsoft.com/office/drawing/2014/main" id="{09D06E30-BC88-5240-50C4-020EB0965A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7396" y="177197"/>
            <a:ext cx="6880807" cy="5962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0213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3274E1-7B58-CA5B-8057-A426828517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101E63-F52E-C1C5-5D7A-9BF9FD9A20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Capítulo 1 – modelo clássico</a:t>
            </a:r>
          </a:p>
        </p:txBody>
      </p:sp>
      <p:pic>
        <p:nvPicPr>
          <p:cNvPr id="1026" name="Picture 2" descr="The classical Wernicke-Lichtheim-Geschwind model of the neurobiology of...  | Download Scientific Diagram">
            <a:extLst>
              <a:ext uri="{FF2B5EF4-FFF2-40B4-BE49-F238E27FC236}">
                <a16:creationId xmlns:a16="http://schemas.microsoft.com/office/drawing/2014/main" id="{3F1CF558-08D3-AFB4-179B-EA2B78F205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8223" y="1690688"/>
            <a:ext cx="6625560" cy="4588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40030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B69F10-8671-88E7-DADC-6C1B736ED5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B132AD-A696-0B1B-FF37-7531CBC62D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Capítulo 1 – modelo clássico</a:t>
            </a:r>
          </a:p>
        </p:txBody>
      </p:sp>
      <p:pic>
        <p:nvPicPr>
          <p:cNvPr id="4" name="Imagem 3" descr="Tabela&#10;&#10;O conteúdo gerado por IA pode estar incorreto.">
            <a:extLst>
              <a:ext uri="{FF2B5EF4-FFF2-40B4-BE49-F238E27FC236}">
                <a16:creationId xmlns:a16="http://schemas.microsoft.com/office/drawing/2014/main" id="{17608785-2BAC-164B-83C6-8EB63F9F40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2099" y="2010166"/>
            <a:ext cx="7887801" cy="4143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8001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88D295-5E2C-1ED8-4E87-CEFE08F981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3F1C63-64A9-C248-275D-E8CF58679E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Capítulo 1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53ED774-517E-0E4A-C210-69F8F0F2AC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Problema – noção de compreensão e produção não tem embasamento do nível computacional da linguagem, o conhecimento linguístico, que veio depois.</a:t>
            </a:r>
          </a:p>
        </p:txBody>
      </p:sp>
    </p:spTree>
    <p:extLst>
      <p:ext uri="{BB962C8B-B14F-4D97-AF65-F5344CB8AC3E}">
        <p14:creationId xmlns:p14="http://schemas.microsoft.com/office/powerpoint/2010/main" val="25008549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CC8BD2-4E47-89DC-EFC0-BE9546235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C10900-94F1-B3CC-6A7A-B5B8BDB1D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Capítulo 2 – geografia do cérebro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C159124-7C65-22D4-83A6-EEBD139317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705808" cy="4351338"/>
          </a:xfrm>
        </p:spPr>
        <p:txBody>
          <a:bodyPr/>
          <a:lstStyle/>
          <a:p>
            <a:r>
              <a:rPr lang="pt-BR" dirty="0"/>
              <a:t>Visão sagital;</a:t>
            </a:r>
          </a:p>
          <a:p>
            <a:r>
              <a:rPr lang="pt-BR" dirty="0"/>
              <a:t>Visão axial;</a:t>
            </a:r>
          </a:p>
          <a:p>
            <a:r>
              <a:rPr lang="pt-BR" dirty="0"/>
              <a:t>Visão coronal.</a:t>
            </a:r>
          </a:p>
        </p:txBody>
      </p:sp>
      <p:pic>
        <p:nvPicPr>
          <p:cNvPr id="5" name="Imagem 4" descr="Site&#10;&#10;O conteúdo gerado por IA pode estar incorreto.">
            <a:extLst>
              <a:ext uri="{FF2B5EF4-FFF2-40B4-BE49-F238E27FC236}">
                <a16:creationId xmlns:a16="http://schemas.microsoft.com/office/drawing/2014/main" id="{4D3E9361-C8DD-D948-8573-BB1BD58349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5249" y="1402718"/>
            <a:ext cx="6255959" cy="5197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0158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4A4C26-269F-4392-8C60-FF3B33FCBC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F2930F-9AFE-C227-0148-F4E092D21A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Capítulo 2 – geografia do cérebro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295D354-75DD-FC6F-A1D3-3816905EE5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705808" cy="4351338"/>
          </a:xfrm>
        </p:spPr>
        <p:txBody>
          <a:bodyPr/>
          <a:lstStyle/>
          <a:p>
            <a:r>
              <a:rPr lang="pt-BR" dirty="0"/>
              <a:t>Divisões do cérebro:</a:t>
            </a:r>
          </a:p>
          <a:p>
            <a:pPr lvl="1"/>
            <a:r>
              <a:rPr lang="pt-BR" dirty="0"/>
              <a:t>Superior (dorsal);</a:t>
            </a:r>
          </a:p>
          <a:p>
            <a:pPr lvl="1"/>
            <a:r>
              <a:rPr lang="pt-BR" dirty="0"/>
              <a:t>Inferior (ventral);</a:t>
            </a:r>
          </a:p>
          <a:p>
            <a:pPr lvl="1"/>
            <a:r>
              <a:rPr lang="pt-BR" dirty="0"/>
              <a:t>Anterior (rostral);</a:t>
            </a:r>
          </a:p>
          <a:p>
            <a:pPr lvl="1"/>
            <a:r>
              <a:rPr lang="pt-BR" dirty="0"/>
              <a:t>Posterior (caudal);</a:t>
            </a:r>
          </a:p>
          <a:p>
            <a:pPr lvl="1"/>
            <a:r>
              <a:rPr lang="pt-BR" dirty="0"/>
              <a:t>Medial.</a:t>
            </a:r>
          </a:p>
        </p:txBody>
      </p:sp>
      <p:pic>
        <p:nvPicPr>
          <p:cNvPr id="5" name="Imagem 4" descr="Site&#10;&#10;O conteúdo gerado por IA pode estar incorreto.">
            <a:extLst>
              <a:ext uri="{FF2B5EF4-FFF2-40B4-BE49-F238E27FC236}">
                <a16:creationId xmlns:a16="http://schemas.microsoft.com/office/drawing/2014/main" id="{492540EF-FAF3-3CF1-9A36-EC2B57CDF5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5249" y="1402718"/>
            <a:ext cx="6255959" cy="5197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850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F461E2-A431-DFF9-1FE6-0F1AE1F568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02FAA6-03A0-4E2C-8DCA-C09AB3411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Capítulo 2 – geografia do cérebro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E89A44E-4CF3-C93F-0F1E-3509F83360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705808" cy="4351338"/>
          </a:xfrm>
        </p:spPr>
        <p:txBody>
          <a:bodyPr/>
          <a:lstStyle/>
          <a:p>
            <a:r>
              <a:rPr lang="pt-BR" dirty="0"/>
              <a:t>Componentes do SNC:</a:t>
            </a:r>
          </a:p>
          <a:p>
            <a:pPr lvl="1"/>
            <a:r>
              <a:rPr lang="pt-BR" dirty="0"/>
              <a:t>Tronco </a:t>
            </a:r>
            <a:r>
              <a:rPr lang="pt-BR" dirty="0" err="1"/>
              <a:t>endefálico</a:t>
            </a:r>
            <a:r>
              <a:rPr lang="pt-BR" dirty="0"/>
              <a:t>;</a:t>
            </a:r>
          </a:p>
          <a:p>
            <a:pPr lvl="1"/>
            <a:r>
              <a:rPr lang="pt-BR" dirty="0" err="1"/>
              <a:t>Cerebellum</a:t>
            </a:r>
            <a:r>
              <a:rPr lang="pt-BR" dirty="0"/>
              <a:t>;</a:t>
            </a:r>
          </a:p>
          <a:p>
            <a:pPr lvl="1"/>
            <a:r>
              <a:rPr lang="pt-BR" dirty="0"/>
              <a:t>Cérebro.</a:t>
            </a:r>
          </a:p>
          <a:p>
            <a:r>
              <a:rPr lang="pt-BR" dirty="0"/>
              <a:t>Cérebro dividido:</a:t>
            </a:r>
          </a:p>
          <a:p>
            <a:pPr lvl="1"/>
            <a:r>
              <a:rPr lang="pt-BR" dirty="0"/>
              <a:t>Por hemisfério;</a:t>
            </a:r>
          </a:p>
          <a:p>
            <a:pPr lvl="1"/>
            <a:r>
              <a:rPr lang="pt-BR" dirty="0"/>
              <a:t>Por camada;</a:t>
            </a:r>
          </a:p>
          <a:p>
            <a:pPr lvl="2"/>
            <a:r>
              <a:rPr lang="pt-BR" dirty="0"/>
              <a:t>Exterior (córtex)</a:t>
            </a:r>
          </a:p>
          <a:p>
            <a:pPr lvl="2"/>
            <a:r>
              <a:rPr lang="pt-BR" dirty="0"/>
              <a:t>Interior (estruturas subcorticais);</a:t>
            </a:r>
          </a:p>
        </p:txBody>
      </p:sp>
      <p:pic>
        <p:nvPicPr>
          <p:cNvPr id="2050" name="Picture 2" descr="Sistema Nervoso Central: resumo, anatomia e órgãos - Toda Matéria">
            <a:extLst>
              <a:ext uri="{FF2B5EF4-FFF2-40B4-BE49-F238E27FC236}">
                <a16:creationId xmlns:a16="http://schemas.microsoft.com/office/drawing/2014/main" id="{ADB7AD97-5616-FEA5-04A8-068245445E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1686" y="1825625"/>
            <a:ext cx="3810000" cy="392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7582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58A9C8-44A0-F0B4-A0F9-6FC9555141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02DA70-12A1-9808-0A22-517E937507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Capítulo 2 – geografia do cérebro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B0AA93B-58BA-785F-0829-FAA4CC5AA5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705808" cy="4351338"/>
          </a:xfrm>
        </p:spPr>
        <p:txBody>
          <a:bodyPr/>
          <a:lstStyle/>
          <a:p>
            <a:r>
              <a:rPr lang="pt-BR" dirty="0"/>
              <a:t>Giro x sulco.</a:t>
            </a:r>
          </a:p>
          <a:p>
            <a:r>
              <a:rPr lang="pt-BR" dirty="0"/>
              <a:t>Quatro lobos.</a:t>
            </a:r>
          </a:p>
          <a:p>
            <a:r>
              <a:rPr lang="pt-BR" dirty="0"/>
              <a:t>Massa cinzenta;</a:t>
            </a:r>
          </a:p>
          <a:p>
            <a:r>
              <a:rPr lang="pt-BR" dirty="0"/>
              <a:t>Massa branca.</a:t>
            </a:r>
          </a:p>
        </p:txBody>
      </p:sp>
      <p:pic>
        <p:nvPicPr>
          <p:cNvPr id="3074" name="Picture 2" descr="Cerebral Cortex: What It Is, Function &amp; Location">
            <a:extLst>
              <a:ext uri="{FF2B5EF4-FFF2-40B4-BE49-F238E27FC236}">
                <a16:creationId xmlns:a16="http://schemas.microsoft.com/office/drawing/2014/main" id="{2D6BD45C-9060-E2D8-5F3E-0DC7E3075E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978089"/>
            <a:ext cx="3843590" cy="4674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17478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835F32-735F-7C4D-763F-5A328C53A6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688BD1-1193-918E-2EA9-BF06276474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Capítulo 2 – geografia do cérebro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2BF7876-62B0-8BFA-B359-A0739BEACE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705808" cy="4351338"/>
          </a:xfrm>
        </p:spPr>
        <p:txBody>
          <a:bodyPr/>
          <a:lstStyle/>
          <a:p>
            <a:r>
              <a:rPr lang="pt-BR" dirty="0"/>
              <a:t>Nomes:</a:t>
            </a:r>
          </a:p>
          <a:p>
            <a:pPr lvl="1"/>
            <a:r>
              <a:rPr lang="pt-BR" dirty="0"/>
              <a:t>Por posição (e.g., giro temporal superior);</a:t>
            </a:r>
          </a:p>
          <a:p>
            <a:pPr lvl="1"/>
            <a:r>
              <a:rPr lang="pt-BR" dirty="0"/>
              <a:t>Por idiossincrasia (e.g., giro angular, giro </a:t>
            </a:r>
            <a:r>
              <a:rPr lang="pt-BR" dirty="0" err="1"/>
              <a:t>supramarginal</a:t>
            </a:r>
            <a:r>
              <a:rPr lang="pt-BR" dirty="0"/>
              <a:t>).</a:t>
            </a:r>
          </a:p>
        </p:txBody>
      </p:sp>
      <p:pic>
        <p:nvPicPr>
          <p:cNvPr id="3074" name="Picture 2" descr="Cerebral Cortex: What It Is, Function &amp; Location">
            <a:extLst>
              <a:ext uri="{FF2B5EF4-FFF2-40B4-BE49-F238E27FC236}">
                <a16:creationId xmlns:a16="http://schemas.microsoft.com/office/drawing/2014/main" id="{46A2AC87-8A43-0150-34B0-8799195A9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978089"/>
            <a:ext cx="3843590" cy="4674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53407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9E3D92-993D-9D3D-2415-121875575F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137707-B77C-A820-B48D-21F5634C37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Capítulo 2 – geografia do cérebro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414AE41-9085-F96A-3831-2710AEC755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705808" cy="4351338"/>
          </a:xfrm>
        </p:spPr>
        <p:txBody>
          <a:bodyPr/>
          <a:lstStyle/>
          <a:p>
            <a:r>
              <a:rPr lang="pt-BR" dirty="0"/>
              <a:t>Nomes:</a:t>
            </a:r>
          </a:p>
          <a:p>
            <a:pPr lvl="1"/>
            <a:r>
              <a:rPr lang="pt-BR" dirty="0"/>
              <a:t>Por posição (e.g., giro temporal superior);</a:t>
            </a:r>
          </a:p>
          <a:p>
            <a:pPr lvl="1"/>
            <a:r>
              <a:rPr lang="pt-BR" dirty="0"/>
              <a:t>Por idiossincrasia (e.g., giro angular, giro </a:t>
            </a:r>
            <a:r>
              <a:rPr lang="pt-BR" dirty="0" err="1"/>
              <a:t>supramarginal</a:t>
            </a:r>
            <a:r>
              <a:rPr lang="pt-BR" dirty="0"/>
              <a:t>).</a:t>
            </a:r>
          </a:p>
        </p:txBody>
      </p:sp>
      <p:pic>
        <p:nvPicPr>
          <p:cNvPr id="3074" name="Picture 2" descr="Cerebral Cortex: What It Is, Function &amp; Location">
            <a:extLst>
              <a:ext uri="{FF2B5EF4-FFF2-40B4-BE49-F238E27FC236}">
                <a16:creationId xmlns:a16="http://schemas.microsoft.com/office/drawing/2014/main" id="{111A300F-BC36-15D7-C675-DAD7B46936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978089"/>
            <a:ext cx="3843590" cy="4674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16066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2C7F5-B871-93DA-ADE9-6DB1D0A98F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1AED0D-EFF0-C6CA-BD66-4AE0D16708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Capítulo 2 – micro</a:t>
            </a:r>
          </a:p>
        </p:txBody>
      </p:sp>
      <p:pic>
        <p:nvPicPr>
          <p:cNvPr id="7" name="Imagem 6" descr="Diagrama&#10;&#10;O conteúdo gerado por IA pode estar incorreto.">
            <a:extLst>
              <a:ext uri="{FF2B5EF4-FFF2-40B4-BE49-F238E27FC236}">
                <a16:creationId xmlns:a16="http://schemas.microsoft.com/office/drawing/2014/main" id="{CB5DC905-4483-5F99-E579-C0D3C45314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3735" y="1690688"/>
            <a:ext cx="6421646" cy="5079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3788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207CF7-ADE2-01B5-9F5D-942283174E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19F32C-A5FF-DA1B-4003-4FE6134755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Capítulo 2 – neurônios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AF69A85-19FF-25F5-E52E-A0A311BAE5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515599" cy="4351338"/>
          </a:xfrm>
        </p:spPr>
        <p:txBody>
          <a:bodyPr/>
          <a:lstStyle/>
          <a:p>
            <a:r>
              <a:rPr lang="pt-BR" dirty="0" err="1"/>
              <a:t>Action</a:t>
            </a:r>
            <a:r>
              <a:rPr lang="pt-BR" dirty="0"/>
              <a:t> </a:t>
            </a:r>
            <a:r>
              <a:rPr lang="pt-BR" dirty="0" err="1"/>
              <a:t>potential</a:t>
            </a:r>
            <a:r>
              <a:rPr lang="pt-BR" dirty="0"/>
              <a:t> (sinal que viaja pela corrente elétrica);</a:t>
            </a:r>
          </a:p>
          <a:p>
            <a:pPr lvl="1"/>
            <a:r>
              <a:rPr lang="pt-BR" dirty="0"/>
              <a:t>Inibitórios ou excitatórios.</a:t>
            </a:r>
          </a:p>
          <a:p>
            <a:r>
              <a:rPr lang="pt-BR" dirty="0"/>
              <a:t>Divisão </a:t>
            </a:r>
            <a:r>
              <a:rPr lang="pt-BR" dirty="0" err="1"/>
              <a:t>citoarquitetônica</a:t>
            </a:r>
            <a:r>
              <a:rPr lang="pt-BR" dirty="0"/>
              <a:t>:</a:t>
            </a:r>
          </a:p>
          <a:p>
            <a:pPr lvl="1"/>
            <a:r>
              <a:rPr lang="pt-BR" dirty="0"/>
              <a:t>Neurônios com organização semelhante teriam funções semelhantes;</a:t>
            </a:r>
          </a:p>
          <a:p>
            <a:pPr lvl="1"/>
            <a:r>
              <a:rPr lang="pt-BR" dirty="0" err="1"/>
              <a:t>Àreas</a:t>
            </a:r>
            <a:r>
              <a:rPr lang="pt-BR" dirty="0"/>
              <a:t> de </a:t>
            </a:r>
            <a:r>
              <a:rPr lang="pt-BR" dirty="0" err="1"/>
              <a:t>Brodmann</a:t>
            </a:r>
            <a:r>
              <a:rPr lang="pt-BR" dirty="0"/>
              <a:t>.</a:t>
            </a:r>
          </a:p>
          <a:p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08730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4F9181-4FC9-F1C5-5AD4-3C36BFE903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28F97B-AFCC-3369-AAB3-A38FF79A6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Capítulo 2 – imageamento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34212ED-6F15-5311-22F6-145CC04772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515599" cy="2270514"/>
          </a:xfrm>
        </p:spPr>
        <p:txBody>
          <a:bodyPr>
            <a:normAutofit fontScale="62500" lnSpcReduction="20000"/>
          </a:bodyPr>
          <a:lstStyle/>
          <a:p>
            <a:r>
              <a:rPr lang="pt-BR" dirty="0"/>
              <a:t>Ressonância magnética (MRI)</a:t>
            </a:r>
          </a:p>
          <a:p>
            <a:pPr lvl="1"/>
            <a:r>
              <a:rPr lang="pt-BR" dirty="0"/>
              <a:t>Alta resolução espacial, estática;</a:t>
            </a:r>
          </a:p>
          <a:p>
            <a:pPr lvl="1"/>
            <a:r>
              <a:rPr lang="pt-BR" dirty="0"/>
              <a:t>Unidade: </a:t>
            </a:r>
            <a:r>
              <a:rPr lang="pt-BR" dirty="0" err="1"/>
              <a:t>voxel</a:t>
            </a:r>
            <a:r>
              <a:rPr lang="pt-BR" dirty="0"/>
              <a:t>;</a:t>
            </a:r>
          </a:p>
          <a:p>
            <a:pPr lvl="1"/>
            <a:r>
              <a:rPr lang="pt-BR" dirty="0"/>
              <a:t>DTI – </a:t>
            </a:r>
            <a:r>
              <a:rPr lang="pt-BR" i="1" dirty="0" err="1"/>
              <a:t>diffusion</a:t>
            </a:r>
            <a:r>
              <a:rPr lang="pt-BR" i="1" dirty="0"/>
              <a:t> tensor </a:t>
            </a:r>
            <a:r>
              <a:rPr lang="pt-BR" i="1" dirty="0" err="1"/>
              <a:t>imaging</a:t>
            </a:r>
            <a:r>
              <a:rPr lang="pt-BR" i="1" dirty="0"/>
              <a:t>.</a:t>
            </a:r>
          </a:p>
          <a:p>
            <a:r>
              <a:rPr lang="pt-BR" dirty="0"/>
              <a:t>Ressonância magnética funcional;</a:t>
            </a:r>
          </a:p>
          <a:p>
            <a:pPr lvl="1"/>
            <a:r>
              <a:rPr lang="pt-BR" dirty="0"/>
              <a:t>Sinal BOLD.</a:t>
            </a:r>
          </a:p>
          <a:p>
            <a:r>
              <a:rPr lang="pt-BR" dirty="0" err="1"/>
              <a:t>fNIRS</a:t>
            </a:r>
            <a:r>
              <a:rPr lang="pt-BR" dirty="0"/>
              <a:t>;</a:t>
            </a:r>
          </a:p>
          <a:p>
            <a:r>
              <a:rPr lang="pt-BR" dirty="0"/>
              <a:t>Método lesão/déficit e dupla dissociação;</a:t>
            </a:r>
          </a:p>
          <a:p>
            <a:endParaRPr lang="pt-BR" dirty="0"/>
          </a:p>
        </p:txBody>
      </p:sp>
      <p:pic>
        <p:nvPicPr>
          <p:cNvPr id="5" name="Imagem 4" descr="Texto, Tabela&#10;&#10;O conteúdo gerado por IA pode estar incorreto.">
            <a:extLst>
              <a:ext uri="{FF2B5EF4-FFF2-40B4-BE49-F238E27FC236}">
                <a16:creationId xmlns:a16="http://schemas.microsoft.com/office/drawing/2014/main" id="{F1088B94-FF80-1BBC-4C16-B7E2BE6873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1509" y="4305037"/>
            <a:ext cx="8421275" cy="2372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9749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84AE1E-7FC6-E32E-7A1F-BE59F04238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E27E8A-156B-2E9D-B2E4-8D110C12CA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Capítulo 2 – imageamento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34FCD2F-E916-A74B-7082-B0FE263932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515599" cy="2270514"/>
          </a:xfrm>
        </p:spPr>
        <p:txBody>
          <a:bodyPr/>
          <a:lstStyle/>
          <a:p>
            <a:r>
              <a:rPr lang="pt-BR" dirty="0"/>
              <a:t>Ressonância magnética funcional;</a:t>
            </a:r>
          </a:p>
          <a:p>
            <a:pPr lvl="1"/>
            <a:r>
              <a:rPr lang="pt-BR" dirty="0"/>
              <a:t>Sinal BOLD.</a:t>
            </a:r>
          </a:p>
          <a:p>
            <a:r>
              <a:rPr lang="pt-BR" dirty="0" err="1"/>
              <a:t>fNIRS</a:t>
            </a:r>
            <a:r>
              <a:rPr lang="pt-BR" dirty="0"/>
              <a:t>;</a:t>
            </a:r>
          </a:p>
          <a:p>
            <a:r>
              <a:rPr lang="pt-BR" dirty="0"/>
              <a:t>O cérebro elétrico.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389591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7A37AC-B3BC-A4C6-DE07-2ECFDA0BA4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73A7402-5716-B60E-4364-DCD1EC15A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Capítulo 2 – o cérebro elétrico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C114A25-53E7-FA57-CA90-A0BC395D3A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515599" cy="2270514"/>
          </a:xfrm>
        </p:spPr>
        <p:txBody>
          <a:bodyPr/>
          <a:lstStyle/>
          <a:p>
            <a:r>
              <a:rPr lang="pt-BR" dirty="0"/>
              <a:t>Amplitude</a:t>
            </a:r>
          </a:p>
          <a:p>
            <a:r>
              <a:rPr lang="pt-BR" dirty="0"/>
              <a:t>Polaridade</a:t>
            </a:r>
          </a:p>
          <a:p>
            <a:r>
              <a:rPr lang="pt-BR" dirty="0"/>
              <a:t>Latência</a:t>
            </a:r>
          </a:p>
          <a:p>
            <a:r>
              <a:rPr lang="pt-BR" dirty="0"/>
              <a:t>Topografia</a:t>
            </a:r>
          </a:p>
          <a:p>
            <a:endParaRPr lang="pt-BR" dirty="0"/>
          </a:p>
        </p:txBody>
      </p:sp>
      <p:pic>
        <p:nvPicPr>
          <p:cNvPr id="5" name="Imagem 4" descr="Diagrama, Esquemático&#10;&#10;O conteúdo gerado por IA pode estar incorreto.">
            <a:extLst>
              <a:ext uri="{FF2B5EF4-FFF2-40B4-BE49-F238E27FC236}">
                <a16:creationId xmlns:a16="http://schemas.microsoft.com/office/drawing/2014/main" id="{F3C8275E-5DDA-00C8-B104-8AFB62E795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7942" y="2336498"/>
            <a:ext cx="5415657" cy="4501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6743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40C691-5E89-F05D-41D7-0E477C7CEF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D436E3-7D22-C195-1C6F-229ABD6A3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Capítulo 2 – o cérebro elétrico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F4EDF23-9359-FDF3-C942-821FEBBA0C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515599" cy="2270514"/>
          </a:xfrm>
        </p:spPr>
        <p:txBody>
          <a:bodyPr/>
          <a:lstStyle/>
          <a:p>
            <a:r>
              <a:rPr lang="pt-BR" dirty="0"/>
              <a:t>MEG – Event-</a:t>
            </a:r>
            <a:r>
              <a:rPr lang="pt-BR" dirty="0" err="1"/>
              <a:t>related</a:t>
            </a:r>
            <a:r>
              <a:rPr lang="pt-BR" dirty="0"/>
              <a:t> </a:t>
            </a:r>
            <a:r>
              <a:rPr lang="pt-BR" dirty="0" err="1"/>
              <a:t>field</a:t>
            </a:r>
            <a:r>
              <a:rPr lang="pt-BR" dirty="0"/>
              <a:t>;</a:t>
            </a:r>
          </a:p>
          <a:p>
            <a:r>
              <a:rPr lang="pt-BR" dirty="0"/>
              <a:t>TMS – estimulação magnética transcraniana.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216344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25E084-FE32-E6D9-9E98-F1E06E7889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197061-2150-5EF5-A624-AF9F87A9A6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Capítulo 3 – sons no cérebro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178F323B-3572-8107-00BD-CF4216A41F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7" name="Imagem 6" descr="Gráfico de caixa estreita&#10;&#10;O conteúdo gerado por IA pode estar incorreto.">
            <a:extLst>
              <a:ext uri="{FF2B5EF4-FFF2-40B4-BE49-F238E27FC236}">
                <a16:creationId xmlns:a16="http://schemas.microsoft.com/office/drawing/2014/main" id="{5C88EF3A-23DB-7D35-060A-3313A1361E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781" y="2447788"/>
            <a:ext cx="11012437" cy="1962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9118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B5094E-F642-1183-C19A-1BD929D493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678931-2780-63DC-1518-1B738F8947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Capítulo 3 – sons no cérebro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486CF3E8-92E1-AFB0-2485-F4B2AFD7F3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 descr="Diagrama&#10;&#10;O conteúdo gerado por IA pode estar incorreto.">
            <a:extLst>
              <a:ext uri="{FF2B5EF4-FFF2-40B4-BE49-F238E27FC236}">
                <a16:creationId xmlns:a16="http://schemas.microsoft.com/office/drawing/2014/main" id="{9C6EB320-5093-3280-A47F-58CBBA52EF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0849" y="1713551"/>
            <a:ext cx="8350466" cy="4779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1664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FD336F-3C76-F422-A39E-249CDAC117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91262F-3A83-CEA9-666F-033626C66A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Capítulo 3 – sons no cérebro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65729486-773C-D11C-B16B-A6491066C3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6" name="Imagem 5" descr="Diagrama&#10;&#10;O conteúdo gerado por IA pode estar incorreto.">
            <a:extLst>
              <a:ext uri="{FF2B5EF4-FFF2-40B4-BE49-F238E27FC236}">
                <a16:creationId xmlns:a16="http://schemas.microsoft.com/office/drawing/2014/main" id="{A0C81E03-A168-D6EC-9634-22E59AFDEE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1477" y="1759221"/>
            <a:ext cx="7616764" cy="5098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3800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50EEF3-A6FE-69EE-864E-09B9671E94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AD33EB-71BA-6F30-C3E6-2FC748CAA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Capítulo 3 – algumas características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DC46B74C-E6DF-1EAC-C8FD-5C94A89B9F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i="1" dirty="0" err="1"/>
              <a:t>Receptive</a:t>
            </a:r>
            <a:r>
              <a:rPr lang="pt-BR" i="1" dirty="0"/>
              <a:t> </a:t>
            </a:r>
            <a:r>
              <a:rPr lang="pt-BR" i="1" dirty="0" err="1"/>
              <a:t>fields</a:t>
            </a:r>
            <a:r>
              <a:rPr lang="pt-BR" i="1" dirty="0"/>
              <a:t>.;</a:t>
            </a:r>
          </a:p>
          <a:p>
            <a:r>
              <a:rPr lang="pt-BR" dirty="0"/>
              <a:t>Cérebro processa fala mesmo com som degradado;</a:t>
            </a:r>
          </a:p>
          <a:p>
            <a:r>
              <a:rPr lang="pt-BR" dirty="0"/>
              <a:t>Percepção varia por propriedades acústicas em </a:t>
            </a:r>
            <a:r>
              <a:rPr lang="pt-BR" dirty="0" err="1"/>
              <a:t>contínuum</a:t>
            </a:r>
            <a:r>
              <a:rPr lang="pt-BR" dirty="0"/>
              <a:t>, mas processamento fonológico é categórico.</a:t>
            </a:r>
          </a:p>
          <a:p>
            <a:r>
              <a:rPr lang="pt-BR" dirty="0"/>
              <a:t>Hipótese de janelas múltiplas</a:t>
            </a:r>
          </a:p>
        </p:txBody>
      </p:sp>
    </p:spTree>
    <p:extLst>
      <p:ext uri="{BB962C8B-B14F-4D97-AF65-F5344CB8AC3E}">
        <p14:creationId xmlns:p14="http://schemas.microsoft.com/office/powerpoint/2010/main" val="33571779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FC6534-80C1-9FB2-9945-A534BB1119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994D87-5DDF-B9DD-4021-4816DE4F0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Capítulo 3 – algumas características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8EBD80F-E5F0-6B88-D4A4-F6F2AA6491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7" name="Imagem 6" descr="Diagrama&#10;&#10;O conteúdo gerado por IA pode estar incorreto.">
            <a:extLst>
              <a:ext uri="{FF2B5EF4-FFF2-40B4-BE49-F238E27FC236}">
                <a16:creationId xmlns:a16="http://schemas.microsoft.com/office/drawing/2014/main" id="{801DAAD8-FB72-A4CA-2293-B8DA1DFDF6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3044" y="2118747"/>
            <a:ext cx="8459381" cy="4058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12144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869</TotalTime>
  <Words>438</Words>
  <Application>Microsoft Office PowerPoint</Application>
  <PresentationFormat>Widescreen</PresentationFormat>
  <Paragraphs>86</Paragraphs>
  <Slides>23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23</vt:i4>
      </vt:variant>
    </vt:vector>
  </HeadingPairs>
  <TitlesOfParts>
    <vt:vector size="27" baseType="lpstr">
      <vt:lpstr>Aptos</vt:lpstr>
      <vt:lpstr>Aptos Display</vt:lpstr>
      <vt:lpstr>Arial</vt:lpstr>
      <vt:lpstr>Tema do Office</vt:lpstr>
      <vt:lpstr>Language and the brain</vt:lpstr>
      <vt:lpstr>Capítulo 1</vt:lpstr>
      <vt:lpstr>Capítulo 1</vt:lpstr>
      <vt:lpstr>Capítulo 1 – modelo clássico</vt:lpstr>
      <vt:lpstr>Capítulo 1 – modelo clássico</vt:lpstr>
      <vt:lpstr>Capítulo 1</vt:lpstr>
      <vt:lpstr>Capítulo 2 – geografia do cérebro</vt:lpstr>
      <vt:lpstr>Capítulo 2 – geografia do cérebro</vt:lpstr>
      <vt:lpstr>Capítulo 2 – geografia do cérebro</vt:lpstr>
      <vt:lpstr>Capítulo 2 – geografia do cérebro</vt:lpstr>
      <vt:lpstr>Capítulo 2 – geografia do cérebro</vt:lpstr>
      <vt:lpstr>Capítulo 2 – geografia do cérebro</vt:lpstr>
      <vt:lpstr>Capítulo 2 – micro</vt:lpstr>
      <vt:lpstr>Capítulo 2 – neurônios</vt:lpstr>
      <vt:lpstr>Capítulo 2 – imageamento</vt:lpstr>
      <vt:lpstr>Capítulo 2 – imageamento</vt:lpstr>
      <vt:lpstr>Capítulo 2 – o cérebro elétrico</vt:lpstr>
      <vt:lpstr>Capítulo 2 – o cérebro elétrico</vt:lpstr>
      <vt:lpstr>Capítulo 3 – sons no cérebro</vt:lpstr>
      <vt:lpstr>Capítulo 3 – sons no cérebro</vt:lpstr>
      <vt:lpstr>Capítulo 3 – sons no cérebro</vt:lpstr>
      <vt:lpstr>Capítulo 3 – algumas características</vt:lpstr>
      <vt:lpstr>Capítulo 3 – algumas características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Leonardo Cabral</dc:creator>
  <cp:lastModifiedBy>Leonardo Cabral</cp:lastModifiedBy>
  <cp:revision>1</cp:revision>
  <dcterms:created xsi:type="dcterms:W3CDTF">2026-02-02T12:23:03Z</dcterms:created>
  <dcterms:modified xsi:type="dcterms:W3CDTF">2026-02-03T02:52:10Z</dcterms:modified>
</cp:coreProperties>
</file>