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02" r:id="rId3"/>
    <p:sldId id="271" r:id="rId4"/>
    <p:sldId id="283" r:id="rId5"/>
    <p:sldId id="284" r:id="rId6"/>
    <p:sldId id="292" r:id="rId7"/>
    <p:sldId id="285" r:id="rId8"/>
    <p:sldId id="286" r:id="rId9"/>
    <p:sldId id="287" r:id="rId10"/>
    <p:sldId id="289" r:id="rId11"/>
    <p:sldId id="290" r:id="rId12"/>
    <p:sldId id="291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em-vindos" id="{E75E278A-FF0E-49A4-B170-79828D63BBAD}">
          <p14:sldIdLst>
            <p14:sldId id="256"/>
            <p14:sldId id="302"/>
          </p14:sldIdLst>
        </p14:section>
        <p14:section name="Design, Transformar, Anotação, Trabalhe em Conjunto, Diga-me" id="{B9B51309-D148-4332-87C2-07BE32FBCA3B}">
          <p14:sldIdLst>
            <p14:sldId id="271"/>
            <p14:sldId id="283"/>
            <p14:sldId id="284"/>
            <p14:sldId id="292"/>
            <p14:sldId id="285"/>
            <p14:sldId id="286"/>
            <p14:sldId id="287"/>
            <p14:sldId id="289"/>
            <p14:sldId id="290"/>
            <p14:sldId id="291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241" autoAdjust="0"/>
  </p:normalViewPr>
  <p:slideViewPr>
    <p:cSldViewPr snapToGrid="0">
      <p:cViewPr varScale="1">
        <p:scale>
          <a:sx n="103" d="100"/>
          <a:sy n="103" d="100"/>
        </p:scale>
        <p:origin x="77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E8EFE0-5F29-4A8F-882F-2C5E3702D946}" type="datetime1">
              <a:rPr lang="pt-BR" smtClean="0"/>
              <a:t>29/11/2025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915AE-A572-46FB-8F05-B028884B90C4}" type="datetime1">
              <a:rPr lang="pt-BR" smtClean="0"/>
              <a:pPr/>
              <a:t>29/11/2025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3768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043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534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067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538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369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630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6444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883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856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659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1731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074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93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140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386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8570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016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931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7786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t-BR" sz="1800" noProof="0"/>
          </a:p>
        </p:txBody>
      </p:sp>
      <p:cxnSp>
        <p:nvCxnSpPr>
          <p:cNvPr id="12" name="Conector Re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Clique para editar o texto Mestre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Segundo nível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Terceiro nível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Quarto nível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FFABA16-A60E-4C58-9DC9-284576B05B35}" type="datetime1">
              <a:rPr lang="pt-BR" noProof="0" smtClean="0"/>
              <a:t>29/11/2025</a:t>
            </a:fld>
            <a:endParaRPr lang="pt-BR" noProof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8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10" name="Retângulo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Clique para editar o texto Mestre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Segundo nível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Terceiro nível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Quarto nível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t-BR" sz="1800" noProof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495CCA5C-24EB-4738-B463-0ADFEF5D3564}" type="datetime1">
              <a:rPr lang="pt-BR" noProof="0" smtClean="0"/>
              <a:t>29/11/2025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cxnSp>
        <p:nvCxnSpPr>
          <p:cNvPr id="8" name="Conector Reto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istoriografia.com.br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sychotreat.com/auditory-perception-components-development-and-deficits/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9188" y="784009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pt-BR" sz="4800" dirty="0">
                <a:solidFill>
                  <a:schemeClr val="bg1"/>
                </a:solidFill>
              </a:rPr>
              <a:t>Bem-vindo ao Teste </a:t>
            </a:r>
            <a:br>
              <a:rPr lang="pt-BR" sz="4800" dirty="0">
                <a:solidFill>
                  <a:schemeClr val="bg1"/>
                </a:solidFill>
              </a:rPr>
            </a:br>
            <a:r>
              <a:rPr lang="pt-BR" sz="4800" dirty="0">
                <a:solidFill>
                  <a:schemeClr val="bg1"/>
                </a:solidFill>
              </a:rPr>
              <a:t>de percepção fonética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 fontScale="85000" lnSpcReduction="20000"/>
          </a:bodyPr>
          <a:lstStyle/>
          <a:p>
            <a:pPr marL="0" indent="0" rtl="0">
              <a:buNone/>
            </a:pPr>
            <a:endParaRPr lang="pt-BR" sz="2400" dirty="0">
              <a:solidFill>
                <a:schemeClr val="bg1"/>
              </a:solidFill>
              <a:latin typeface="+mj-lt"/>
            </a:endParaRPr>
          </a:p>
          <a:p>
            <a:pPr marL="0" indent="0" rtl="0">
              <a:buNone/>
            </a:pPr>
            <a:r>
              <a:rPr lang="pt-BR" sz="2400" dirty="0">
                <a:solidFill>
                  <a:schemeClr val="bg1"/>
                </a:solidFill>
                <a:latin typeface="+mj-lt"/>
              </a:rPr>
              <a:t>Por Carolina Diamantino</a:t>
            </a:r>
          </a:p>
        </p:txBody>
      </p:sp>
      <p:pic>
        <p:nvPicPr>
          <p:cNvPr id="4" name="Imagem 3" descr="Ícone do programa do PowerPoint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invGray">
          <a:xfrm>
            <a:off x="670216" y="5193062"/>
            <a:ext cx="822960" cy="82296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41C1F42-F7A8-EC97-B279-BE9CCD3EB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41" y="4519685"/>
            <a:ext cx="7539967" cy="215715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32DBCFC-E753-47A4-11D1-04232247F4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256773" y="299546"/>
            <a:ext cx="5696640" cy="422014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3046390-4306-DE91-6411-1927619FA9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001906" y="4550298"/>
            <a:ext cx="3974553" cy="200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615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1. Qual a primeira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2795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those</a:t>
            </a:r>
            <a:r>
              <a:rPr lang="pt-BR" dirty="0"/>
              <a:t>   </a:t>
            </a:r>
          </a:p>
          <a:p>
            <a:pPr marL="342900" indent="-342900">
              <a:buAutoNum type="alphaLcPeriod"/>
            </a:pPr>
            <a:r>
              <a:rPr lang="pt-BR" dirty="0"/>
              <a:t>dose</a:t>
            </a:r>
          </a:p>
          <a:p>
            <a:pPr marL="342900" indent="-342900">
              <a:buAutoNum type="alphaLcPeriod"/>
            </a:pPr>
            <a:r>
              <a:rPr lang="pt-BR" dirty="0"/>
              <a:t>pose</a:t>
            </a:r>
          </a:p>
          <a:p>
            <a:pPr marL="342900" indent="-342900">
              <a:buAutoNum type="alphaLcPeriod"/>
            </a:pPr>
            <a:endParaRPr lang="pt-BR" dirty="0"/>
          </a:p>
        </p:txBody>
      </p:sp>
      <p:pic>
        <p:nvPicPr>
          <p:cNvPr id="4" name="those dose pose">
            <a:hlinkClick r:id="" action="ppaction://media"/>
            <a:extLst>
              <a:ext uri="{FF2B5EF4-FFF2-40B4-BE49-F238E27FC236}">
                <a16:creationId xmlns:a16="http://schemas.microsoft.com/office/drawing/2014/main" id="{3E7380E4-15CC-683D-8D03-5027CECDC2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3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817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2. Qual a segunda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0727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/>
              <a:t>zen   </a:t>
            </a:r>
          </a:p>
          <a:p>
            <a:pPr marL="342900" indent="-342900">
              <a:buAutoNum type="alphaLcPeriod"/>
            </a:pPr>
            <a:r>
              <a:rPr lang="pt-BR" dirty="0" err="1"/>
              <a:t>den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then</a:t>
            </a:r>
            <a:endParaRPr lang="pt-BR" dirty="0"/>
          </a:p>
          <a:p>
            <a:pPr marL="342900" indent="-342900">
              <a:buAutoNum type="alphaLcPeriod"/>
            </a:pPr>
            <a:endParaRPr lang="pt-BR" dirty="0"/>
          </a:p>
        </p:txBody>
      </p:sp>
      <p:pic>
        <p:nvPicPr>
          <p:cNvPr id="6" name="den then zen">
            <a:hlinkClick r:id="" action="ppaction://media"/>
            <a:extLst>
              <a:ext uri="{FF2B5EF4-FFF2-40B4-BE49-F238E27FC236}">
                <a16:creationId xmlns:a16="http://schemas.microsoft.com/office/drawing/2014/main" id="{818102C8-0354-FFEE-7000-632D08BC14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58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3. Qual a terceira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2698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AutoNum type="alphaLcPeriod"/>
            </a:pPr>
            <a:r>
              <a:rPr lang="pt-BR" dirty="0" err="1"/>
              <a:t>day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fay</a:t>
            </a:r>
            <a:r>
              <a:rPr lang="pt-BR" dirty="0"/>
              <a:t>       </a:t>
            </a:r>
          </a:p>
          <a:p>
            <a:pPr marL="342900" indent="-342900">
              <a:buAutoNum type="alphaLcPeriod"/>
            </a:pPr>
            <a:r>
              <a:rPr lang="pt-BR" dirty="0" err="1"/>
              <a:t>they</a:t>
            </a:r>
            <a:endParaRPr lang="pt-BR" dirty="0"/>
          </a:p>
          <a:p>
            <a:pPr marL="342900" indent="-342900">
              <a:buAutoNum type="alphaLcPeriod"/>
            </a:pPr>
            <a:endParaRPr lang="pt-BR" dirty="0"/>
          </a:p>
        </p:txBody>
      </p:sp>
      <p:pic>
        <p:nvPicPr>
          <p:cNvPr id="5" name="fay day  they">
            <a:hlinkClick r:id="" action="ppaction://media"/>
            <a:extLst>
              <a:ext uri="{FF2B5EF4-FFF2-40B4-BE49-F238E27FC236}">
                <a16:creationId xmlns:a16="http://schemas.microsoft.com/office/drawing/2014/main" id="{6653A154-F5ED-2D08-865D-7A9BA013D2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678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4. Qual a primeira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20874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fought</a:t>
            </a:r>
            <a:r>
              <a:rPr lang="pt-BR" dirty="0"/>
              <a:t>              </a:t>
            </a:r>
          </a:p>
          <a:p>
            <a:pPr marL="342900" indent="-342900">
              <a:buAutoNum type="alphaLcPeriod"/>
            </a:pPr>
            <a:r>
              <a:rPr lang="pt-BR" dirty="0" err="1"/>
              <a:t>thought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sought</a:t>
            </a:r>
            <a:endParaRPr lang="pt-BR" dirty="0"/>
          </a:p>
          <a:p>
            <a:pPr marL="342900" indent="-342900">
              <a:buAutoNum type="alphaLcPeriod"/>
            </a:pPr>
            <a:endParaRPr lang="pt-BR" dirty="0"/>
          </a:p>
        </p:txBody>
      </p:sp>
      <p:pic>
        <p:nvPicPr>
          <p:cNvPr id="5" name="fought sought thought">
            <a:hlinkClick r:id="" action="ppaction://media"/>
            <a:extLst>
              <a:ext uri="{FF2B5EF4-FFF2-40B4-BE49-F238E27FC236}">
                <a16:creationId xmlns:a16="http://schemas.microsoft.com/office/drawing/2014/main" id="{A28EE5A1-3958-2F62-DCFA-25132D1FD8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9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70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5. Qual a segunda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8469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they</a:t>
            </a:r>
            <a:r>
              <a:rPr lang="pt-BR" dirty="0"/>
              <a:t>              </a:t>
            </a:r>
          </a:p>
          <a:p>
            <a:pPr marL="342900" indent="-342900">
              <a:buAutoNum type="alphaLcPeriod"/>
            </a:pPr>
            <a:r>
              <a:rPr lang="pt-BR" dirty="0" err="1"/>
              <a:t>pay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day</a:t>
            </a:r>
            <a:endParaRPr lang="pt-BR" dirty="0"/>
          </a:p>
          <a:p>
            <a:pPr marL="342900" indent="-342900">
              <a:buAutoNum type="alphaLcPeriod"/>
            </a:pPr>
            <a:endParaRPr lang="pt-BR" dirty="0"/>
          </a:p>
        </p:txBody>
      </p:sp>
      <p:pic>
        <p:nvPicPr>
          <p:cNvPr id="5" name="pay day they">
            <a:hlinkClick r:id="" action="ppaction://media"/>
            <a:extLst>
              <a:ext uri="{FF2B5EF4-FFF2-40B4-BE49-F238E27FC236}">
                <a16:creationId xmlns:a16="http://schemas.microsoft.com/office/drawing/2014/main" id="{616DA9F1-81A5-FDC7-B106-288B0ACBA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1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588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6. Qual a terceira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6738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fat</a:t>
            </a:r>
            <a:r>
              <a:rPr lang="pt-BR" dirty="0"/>
              <a:t>              </a:t>
            </a:r>
          </a:p>
          <a:p>
            <a:pPr marL="342900" indent="-342900">
              <a:buAutoNum type="alphaLcPeriod"/>
            </a:pPr>
            <a:r>
              <a:rPr lang="pt-BR" dirty="0"/>
              <a:t>sat</a:t>
            </a:r>
          </a:p>
          <a:p>
            <a:pPr marL="342900" indent="-342900">
              <a:buAutoNum type="alphaLcPeriod"/>
            </a:pPr>
            <a:r>
              <a:rPr lang="pt-BR" dirty="0" err="1"/>
              <a:t>that</a:t>
            </a:r>
            <a:endParaRPr lang="pt-BR" dirty="0"/>
          </a:p>
          <a:p>
            <a:pPr marL="342900" indent="-342900">
              <a:buAutoNum type="alphaLcPeriod"/>
            </a:pPr>
            <a:endParaRPr lang="pt-BR" dirty="0"/>
          </a:p>
        </p:txBody>
      </p:sp>
      <p:pic>
        <p:nvPicPr>
          <p:cNvPr id="5" name="sat fat that">
            <a:hlinkClick r:id="" action="ppaction://media"/>
            <a:extLst>
              <a:ext uri="{FF2B5EF4-FFF2-40B4-BE49-F238E27FC236}">
                <a16:creationId xmlns:a16="http://schemas.microsoft.com/office/drawing/2014/main" id="{6FA0BA3A-5CAE-A07A-732E-4E0D1FBD0F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51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678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7. Qual a primeira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8934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thick</a:t>
            </a:r>
            <a:r>
              <a:rPr lang="pt-BR" dirty="0"/>
              <a:t>              </a:t>
            </a:r>
          </a:p>
          <a:p>
            <a:pPr marL="342900" indent="-342900">
              <a:buAutoNum type="alphaLcPeriod"/>
            </a:pPr>
            <a:r>
              <a:rPr lang="pt-BR" dirty="0" err="1"/>
              <a:t>flick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sick</a:t>
            </a:r>
            <a:endParaRPr lang="pt-BR" dirty="0"/>
          </a:p>
          <a:p>
            <a:pPr marL="342900" indent="-342900">
              <a:buAutoNum type="alphaLcPeriod"/>
            </a:pPr>
            <a:endParaRPr lang="pt-BR" dirty="0"/>
          </a:p>
        </p:txBody>
      </p:sp>
      <p:pic>
        <p:nvPicPr>
          <p:cNvPr id="5" name="sick thick flick">
            <a:hlinkClick r:id="" action="ppaction://media"/>
            <a:extLst>
              <a:ext uri="{FF2B5EF4-FFF2-40B4-BE49-F238E27FC236}">
                <a16:creationId xmlns:a16="http://schemas.microsoft.com/office/drawing/2014/main" id="{74444E20-001C-1B3A-D4F3-32E49B5747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36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70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8. Qual a segunda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1015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sank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tank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thank</a:t>
            </a:r>
            <a:endParaRPr lang="pt-BR" dirty="0"/>
          </a:p>
          <a:p>
            <a:pPr marL="342900" indent="-342900">
              <a:buAutoNum type="alphaLcPeriod"/>
            </a:pPr>
            <a:endParaRPr lang="pt-BR" dirty="0"/>
          </a:p>
        </p:txBody>
      </p:sp>
      <p:pic>
        <p:nvPicPr>
          <p:cNvPr id="5" name="tank sank thank">
            <a:hlinkClick r:id="" action="ppaction://media"/>
            <a:extLst>
              <a:ext uri="{FF2B5EF4-FFF2-40B4-BE49-F238E27FC236}">
                <a16:creationId xmlns:a16="http://schemas.microsoft.com/office/drawing/2014/main" id="{14A12556-E270-CD66-AFB0-5EAA25081C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708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9. Qual a terceira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9861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/>
              <a:t>van</a:t>
            </a:r>
          </a:p>
          <a:p>
            <a:pPr marL="342900" indent="-342900">
              <a:buAutoNum type="alphaLcPeriod"/>
            </a:pPr>
            <a:r>
              <a:rPr lang="pt-BR" dirty="0" err="1"/>
              <a:t>fan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than</a:t>
            </a:r>
            <a:endParaRPr lang="pt-BR" dirty="0"/>
          </a:p>
        </p:txBody>
      </p:sp>
      <p:pic>
        <p:nvPicPr>
          <p:cNvPr id="5" name="than fan van">
            <a:hlinkClick r:id="" action="ppaction://media"/>
            <a:extLst>
              <a:ext uri="{FF2B5EF4-FFF2-40B4-BE49-F238E27FC236}">
                <a16:creationId xmlns:a16="http://schemas.microsoft.com/office/drawing/2014/main" id="{43E33876-236C-BF3A-39B2-5E09024F3C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6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803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10. Qual a primeira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893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fizz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this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sis</a:t>
            </a:r>
            <a:endParaRPr lang="pt-BR" dirty="0"/>
          </a:p>
        </p:txBody>
      </p:sp>
      <p:pic>
        <p:nvPicPr>
          <p:cNvPr id="5" name="this  sis  fizz">
            <a:hlinkClick r:id="" action="ppaction://media"/>
            <a:extLst>
              <a:ext uri="{FF2B5EF4-FFF2-40B4-BE49-F238E27FC236}">
                <a16:creationId xmlns:a16="http://schemas.microsoft.com/office/drawing/2014/main" id="{AD14DBE1-2303-CB77-97A6-1ABB626912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0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82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11. Qual a segunda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0550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/>
              <a:t>data</a:t>
            </a:r>
          </a:p>
          <a:p>
            <a:pPr marL="342900" indent="-342900">
              <a:buAutoNum type="alphaLcPeriod"/>
            </a:pPr>
            <a:r>
              <a:rPr lang="pt-BR" dirty="0"/>
              <a:t>beta</a:t>
            </a:r>
          </a:p>
          <a:p>
            <a:pPr marL="342900" indent="-342900">
              <a:buAutoNum type="alphaLcPeriod"/>
            </a:pPr>
            <a:r>
              <a:rPr lang="pt-BR" dirty="0" err="1"/>
              <a:t>theta</a:t>
            </a:r>
            <a:endParaRPr lang="pt-BR" dirty="0"/>
          </a:p>
        </p:txBody>
      </p:sp>
      <p:pic>
        <p:nvPicPr>
          <p:cNvPr id="5" name="theta data beta">
            <a:hlinkClick r:id="" action="ppaction://media"/>
            <a:extLst>
              <a:ext uri="{FF2B5EF4-FFF2-40B4-BE49-F238E27FC236}">
                <a16:creationId xmlns:a16="http://schemas.microsoft.com/office/drawing/2014/main" id="{0AB9579B-A6A9-11DC-1E45-F5E3E43C77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6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713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13. Qual a terceira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056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tree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free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three</a:t>
            </a:r>
            <a:endParaRPr lang="pt-BR" dirty="0"/>
          </a:p>
        </p:txBody>
      </p:sp>
      <p:pic>
        <p:nvPicPr>
          <p:cNvPr id="4" name="three, tree, free,">
            <a:hlinkClick r:id="" action="ppaction://media"/>
            <a:extLst>
              <a:ext uri="{FF2B5EF4-FFF2-40B4-BE49-F238E27FC236}">
                <a16:creationId xmlns:a16="http://schemas.microsoft.com/office/drawing/2014/main" id="{231A26BF-7F21-894B-BAE5-18097C36EE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7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803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14. Qual a primeira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9252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fin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thin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sin</a:t>
            </a:r>
            <a:endParaRPr lang="pt-BR" dirty="0"/>
          </a:p>
        </p:txBody>
      </p:sp>
      <p:pic>
        <p:nvPicPr>
          <p:cNvPr id="4" name="Thin fin sin">
            <a:hlinkClick r:id="" action="ppaction://media"/>
            <a:extLst>
              <a:ext uri="{FF2B5EF4-FFF2-40B4-BE49-F238E27FC236}">
                <a16:creationId xmlns:a16="http://schemas.microsoft.com/office/drawing/2014/main" id="{DED056A9-3AEE-77EE-C315-E8457BB70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4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82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14. Qual a segunda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0550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/>
              <a:t>data</a:t>
            </a:r>
          </a:p>
          <a:p>
            <a:pPr marL="342900" indent="-342900">
              <a:buAutoNum type="alphaLcPeriod"/>
            </a:pPr>
            <a:r>
              <a:rPr lang="pt-BR" dirty="0"/>
              <a:t>beta</a:t>
            </a:r>
          </a:p>
          <a:p>
            <a:pPr marL="342900" indent="-342900">
              <a:buAutoNum type="alphaLcPeriod"/>
            </a:pPr>
            <a:r>
              <a:rPr lang="pt-BR" dirty="0" err="1"/>
              <a:t>theta</a:t>
            </a:r>
            <a:endParaRPr lang="pt-BR" dirty="0"/>
          </a:p>
        </p:txBody>
      </p:sp>
      <p:pic>
        <p:nvPicPr>
          <p:cNvPr id="5" name="theta data beta">
            <a:hlinkClick r:id="" action="ppaction://media"/>
            <a:extLst>
              <a:ext uri="{FF2B5EF4-FFF2-40B4-BE49-F238E27FC236}">
                <a16:creationId xmlns:a16="http://schemas.microsoft.com/office/drawing/2014/main" id="{0AB9579B-A6A9-11DC-1E45-F5E3E43C77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1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482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15. Qual a segunda  palavra que você ouviu 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9861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than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/>
              <a:t>van</a:t>
            </a:r>
          </a:p>
          <a:p>
            <a:pPr marL="342900" indent="-342900">
              <a:buAutoNum type="alphaLcPeriod"/>
            </a:pPr>
            <a:r>
              <a:rPr lang="pt-BR" dirty="0" err="1"/>
              <a:t>fan</a:t>
            </a:r>
            <a:endParaRPr lang="pt-BR" dirty="0"/>
          </a:p>
        </p:txBody>
      </p:sp>
      <p:pic>
        <p:nvPicPr>
          <p:cNvPr id="4" name="than fan van">
            <a:hlinkClick r:id="" action="ppaction://media"/>
            <a:extLst>
              <a:ext uri="{FF2B5EF4-FFF2-40B4-BE49-F238E27FC236}">
                <a16:creationId xmlns:a16="http://schemas.microsoft.com/office/drawing/2014/main" id="{248AD509-1E3F-FE1F-18AF-7AA5FCAD95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8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11534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16. Em qual dessas palavras em inglês tem um som que em português corresponde ao do grafema r em “caro”?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138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/>
              <a:t>Arrow</a:t>
            </a:r>
          </a:p>
          <a:p>
            <a:pPr marL="342900" indent="-342900">
              <a:buAutoNum type="alphaLcPeriod"/>
            </a:pPr>
            <a:r>
              <a:rPr lang="pt-BR" dirty="0"/>
              <a:t>Adam</a:t>
            </a:r>
          </a:p>
          <a:p>
            <a:pPr marL="342900" indent="-342900">
              <a:buAutoNum type="alphaLcPeriod"/>
            </a:pPr>
            <a:r>
              <a:rPr lang="pt-BR" dirty="0" err="1"/>
              <a:t>arm</a:t>
            </a:r>
            <a:endParaRPr lang="pt-BR" dirty="0"/>
          </a:p>
        </p:txBody>
      </p:sp>
      <p:pic>
        <p:nvPicPr>
          <p:cNvPr id="5" name="arrow  Adam arm">
            <a:hlinkClick r:id="" action="ppaction://media"/>
            <a:extLst>
              <a:ext uri="{FF2B5EF4-FFF2-40B4-BE49-F238E27FC236}">
                <a16:creationId xmlns:a16="http://schemas.microsoft.com/office/drawing/2014/main" id="{45BA0831-E6D0-D36C-2137-8D91E926D4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7275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17. Em qual dessas palavras em inglês tem o som de dois tipos de r?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2529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variety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various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vahine</a:t>
            </a:r>
            <a:endParaRPr lang="pt-BR" dirty="0"/>
          </a:p>
        </p:txBody>
      </p:sp>
      <p:pic>
        <p:nvPicPr>
          <p:cNvPr id="4" name="variety various vahine">
            <a:hlinkClick r:id="" action="ppaction://media"/>
            <a:extLst>
              <a:ext uri="{FF2B5EF4-FFF2-40B4-BE49-F238E27FC236}">
                <a16:creationId xmlns:a16="http://schemas.microsoft.com/office/drawing/2014/main" id="{0FAD5310-20FC-D264-C730-54DC79EE19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3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670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18. Em qual dessas palavras em inglês tem o som de r em carro?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2529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variety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various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vahine</a:t>
            </a:r>
            <a:endParaRPr lang="pt-BR" dirty="0"/>
          </a:p>
        </p:txBody>
      </p:sp>
      <p:pic>
        <p:nvPicPr>
          <p:cNvPr id="4" name="variety various vahine">
            <a:hlinkClick r:id="" action="ppaction://media"/>
            <a:extLst>
              <a:ext uri="{FF2B5EF4-FFF2-40B4-BE49-F238E27FC236}">
                <a16:creationId xmlns:a16="http://schemas.microsoft.com/office/drawing/2014/main" id="{0FAD5310-20FC-D264-C730-54DC79EE19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6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10142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19. Em qual dessas palavras em inglês tem o som do r caipira em “porta” e o som de r em “caro”? 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3951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rare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hare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rehearse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otter</a:t>
            </a:r>
            <a:endParaRPr lang="pt-BR" dirty="0"/>
          </a:p>
        </p:txBody>
      </p:sp>
      <p:pic>
        <p:nvPicPr>
          <p:cNvPr id="5" name="rare hare rehearse otter">
            <a:hlinkClick r:id="" action="ppaction://media"/>
            <a:extLst>
              <a:ext uri="{FF2B5EF4-FFF2-40B4-BE49-F238E27FC236}">
                <a16:creationId xmlns:a16="http://schemas.microsoft.com/office/drawing/2014/main" id="{8ACA2984-FAF7-9E97-EC7E-CA392D0DB2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1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na folha de resposta o que você ouviu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478AFA-64D1-0129-6D9D-27692D7DCD37}"/>
              </a:ext>
            </a:extLst>
          </p:cNvPr>
          <p:cNvSpPr txBox="1"/>
          <p:nvPr/>
        </p:nvSpPr>
        <p:spPr>
          <a:xfrm>
            <a:off x="521207" y="1623848"/>
            <a:ext cx="10738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20. Em qual dessas palavras em inglês tem o som de r “carro” e também  o som de r caipira em “porta”? 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60E7FF-2D02-E183-7E6B-194EEAC3BEA8}"/>
              </a:ext>
            </a:extLst>
          </p:cNvPr>
          <p:cNvSpPr txBox="1"/>
          <p:nvPr/>
        </p:nvSpPr>
        <p:spPr>
          <a:xfrm>
            <a:off x="709448" y="2601310"/>
            <a:ext cx="13951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eriod"/>
            </a:pPr>
            <a:r>
              <a:rPr lang="pt-BR" dirty="0" err="1"/>
              <a:t>rare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hare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rehearse</a:t>
            </a:r>
            <a:endParaRPr lang="pt-BR" dirty="0"/>
          </a:p>
          <a:p>
            <a:pPr marL="342900" indent="-342900">
              <a:buAutoNum type="alphaLcPeriod"/>
            </a:pPr>
            <a:r>
              <a:rPr lang="pt-BR" dirty="0" err="1"/>
              <a:t>otter</a:t>
            </a:r>
            <a:endParaRPr lang="pt-BR" dirty="0"/>
          </a:p>
        </p:txBody>
      </p:sp>
      <p:pic>
        <p:nvPicPr>
          <p:cNvPr id="5" name="rare hare rehearse otter">
            <a:hlinkClick r:id="" action="ppaction://media"/>
            <a:extLst>
              <a:ext uri="{FF2B5EF4-FFF2-40B4-BE49-F238E27FC236}">
                <a16:creationId xmlns:a16="http://schemas.microsoft.com/office/drawing/2014/main" id="{8ACA2984-FAF7-9E97-EC7E-CA392D0DB2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6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05_TF10001108_Win3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{4BE77A49-608D-48AC-A8C3-606C6CF84E95}TF2989475c-5427-4edb-9ec1-00f4ce72165b601f1099_win32-a7b60946d762</Template>
  <TotalTime>85</TotalTime>
  <Words>533</Words>
  <Application>Microsoft Office PowerPoint</Application>
  <PresentationFormat>Widescreen</PresentationFormat>
  <Paragraphs>126</Paragraphs>
  <Slides>21</Slides>
  <Notes>21</Notes>
  <HiddenSlides>0</HiddenSlides>
  <MMClips>20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Arial</vt:lpstr>
      <vt:lpstr>Calibri</vt:lpstr>
      <vt:lpstr>Segoe UI</vt:lpstr>
      <vt:lpstr>Segoe UI Light</vt:lpstr>
      <vt:lpstr>Personalizado</vt:lpstr>
      <vt:lpstr>Bem-vindo ao Teste  de percepção fonética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  <vt:lpstr>Marque na folha de resposta o que você ouviu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Bem-vindo ao Teste</dc:title>
  <dc:creator>Aniela</dc:creator>
  <cp:keywords/>
  <cp:lastModifiedBy>Aniela</cp:lastModifiedBy>
  <cp:revision>6</cp:revision>
  <dcterms:created xsi:type="dcterms:W3CDTF">2025-11-29T18:41:03Z</dcterms:created>
  <dcterms:modified xsi:type="dcterms:W3CDTF">2025-11-29T20:18:40Z</dcterms:modified>
  <cp:version/>
</cp:coreProperties>
</file>