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60" r:id="rId5"/>
    <p:sldId id="263" r:id="rId6"/>
    <p:sldId id="259" r:id="rId7"/>
    <p:sldId id="261" r:id="rId8"/>
    <p:sldId id="264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5397" autoAdjust="0"/>
  </p:normalViewPr>
  <p:slideViewPr>
    <p:cSldViewPr snapToGrid="0">
      <p:cViewPr>
        <p:scale>
          <a:sx n="60" d="100"/>
          <a:sy n="60" d="100"/>
        </p:scale>
        <p:origin x="114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8D5C93-CC16-490D-855E-B58C5D00DE89}" type="datetimeFigureOut">
              <a:rPr lang="pt-BR" smtClean="0"/>
              <a:t>30/03/2021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976634-BFDA-494E-AB7D-E351EB1C52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0491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primeiro artigo: O envolvimento (dos lobos) occipital esquerdo e frontal direito na previsão de categoria sintática: evidências do árabe padrão observadas com MEG</a:t>
            </a:r>
          </a:p>
          <a:p>
            <a:r>
              <a:rPr lang="pt-BR" dirty="0"/>
              <a:t>O segundo artigo: Evidências em MEG de que o efeito do Giro frontal inferior esquerdo na extração de objetos requer interferência baseada em similaridade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76634-BFDA-494E-AB7D-E351EB1C52C5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37355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Começar pelo título e a busca pelo Localizacionismo. </a:t>
            </a:r>
          </a:p>
          <a:p>
            <a:r>
              <a:rPr lang="pt-BR" dirty="0"/>
              <a:t>PREDIÇÃO DE CATEGORIA acontece como sinônima às ENTROPIAS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76634-BFDA-494E-AB7D-E351EB1C52C5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46953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76634-BFDA-494E-AB7D-E351EB1C52C5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8514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F26783-2765-4E9E-AF80-AC5E45C561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09C3052-C20D-4980-A47A-2F523605AA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A084587-D854-4BBB-BA8E-381862E38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DE1A0-CD39-417C-8B16-B46B52E87F61}" type="datetimeFigureOut">
              <a:rPr lang="pt-BR" smtClean="0"/>
              <a:t>30/03/2021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17593E1-BEA3-4BCD-BB07-AFFB2AE7B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DE02602-D67F-4480-B76E-805D02E06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B6F97-C6D4-4DE4-B275-1A53A22B01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8962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683AF4-3114-4A0E-A023-7EC4DD410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A8866DD-CF10-4A0E-876F-8578E39447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DECA4BD-F517-432C-9C79-1A06DEC12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DE1A0-CD39-417C-8B16-B46B52E87F61}" type="datetimeFigureOut">
              <a:rPr lang="pt-BR" smtClean="0"/>
              <a:t>30/03/2021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C1225F3-DA4D-44EA-93D8-CEB408451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F38C7C2-FC9E-4E68-8FF7-9472E3539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B6F97-C6D4-4DE4-B275-1A53A22B01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5188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754226-F645-4179-BD0E-D1C4CA1C1C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3848403-4EC8-4B76-ACC8-7239A358E4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EC9E242-9176-4654-BB3A-CD6AD7C1B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DE1A0-CD39-417C-8B16-B46B52E87F61}" type="datetimeFigureOut">
              <a:rPr lang="pt-BR" smtClean="0"/>
              <a:t>30/03/2021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87F1916-DC49-45CE-8639-2C23D6C6F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7D00E18-7D4F-40A9-8E46-463B9B8F2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B6F97-C6D4-4DE4-B275-1A53A22B01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7449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FA8FC3-CD9F-4B86-B368-2CFD1C4F3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C03A0BC-549E-4B5B-A9E9-207EE89340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5146B63-EC6C-4BAD-9741-EF03B30CF7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395AC9A-7B68-4BA0-8120-98EA1B8B7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DE1A0-CD39-417C-8B16-B46B52E87F61}" type="datetimeFigureOut">
              <a:rPr lang="pt-BR" smtClean="0"/>
              <a:t>30/03/2021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A3953C4-BA96-46C8-9C84-428F76F8D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48FA8EF-119F-45BB-A330-6228120F7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B6F97-C6D4-4DE4-B275-1A53A22B01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861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97BAB5-4983-4A8B-ADDC-04AAB2000E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76A07F1-E00A-4736-8BE5-D61854441D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2AAD755-0F6E-405A-BE62-E8F3636BE0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0007305-3620-45D1-9540-E209295380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C24726F-2C7F-4F47-8E97-A8BC6CE123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01CC36A-50A6-4296-9C7A-26DA14149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DE1A0-CD39-417C-8B16-B46B52E87F61}" type="datetimeFigureOut">
              <a:rPr lang="pt-BR" smtClean="0"/>
              <a:t>30/03/2021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1F599FC-B9E8-49E1-B417-879C6B6AE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7744E46-49A5-4F78-A267-C7F075BF4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B6F97-C6D4-4DE4-B275-1A53A22B01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7450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689629-F98E-4090-8A65-35D21CE80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6BFC2EB-1C49-4FB6-85F0-9328EE4E0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DE1A0-CD39-417C-8B16-B46B52E87F61}" type="datetimeFigureOut">
              <a:rPr lang="pt-BR" smtClean="0"/>
              <a:t>30/03/2021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4D88F40-ED6B-41CC-9394-1D15126E3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8DE5063-3F4C-4E8F-AD0D-1107BD7FC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B6F97-C6D4-4DE4-B275-1A53A22B01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6662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69FD9FD-D73D-49EF-8160-7C91B309F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DE1A0-CD39-417C-8B16-B46B52E87F61}" type="datetimeFigureOut">
              <a:rPr lang="pt-BR" smtClean="0"/>
              <a:t>30/03/2021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B5E6C0C-4835-4577-8485-9D970770F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9C97D4C-5977-48CD-89A6-DDEC95DCA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B6F97-C6D4-4DE4-B275-1A53A22B01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5326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955BE5-70D3-4DBA-97C0-A7CF9F28A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20DD465-F324-4D75-ABEA-E86C5B6FB2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9C363E9-443B-4297-9F83-ACB0B1DB5F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FF43700-4FEC-4386-A65B-F4AAB92AB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DE1A0-CD39-417C-8B16-B46B52E87F61}" type="datetimeFigureOut">
              <a:rPr lang="pt-BR" smtClean="0"/>
              <a:t>30/03/2021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E30E448-AC4D-43D8-AF38-862E05E32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4B965AC-42AD-4000-841E-B72B6BB22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B6F97-C6D4-4DE4-B275-1A53A22B01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204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117445-D480-4CFA-904F-F9C507039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F5EFA78-B50A-4836-8359-F8876FE63D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71FB1B5-0813-45BC-908F-59A7B193D6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CC2FD7E-8BC8-4564-AA5B-15734A926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DE1A0-CD39-417C-8B16-B46B52E87F61}" type="datetimeFigureOut">
              <a:rPr lang="pt-BR" smtClean="0"/>
              <a:t>30/03/2021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2FCA46C-D290-4138-979F-F81E84127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25498BC-97A5-4311-B3D8-3049D0C44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B6F97-C6D4-4DE4-B275-1A53A22B01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1682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0AABA3-53A3-40F5-9916-5CAC73F28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3A182DD-05AA-40B3-8335-2DF6D4C7C2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365DDDB-BCF6-4D2D-ADA4-0617D1A23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DE1A0-CD39-417C-8B16-B46B52E87F61}" type="datetimeFigureOut">
              <a:rPr lang="pt-BR" smtClean="0"/>
              <a:t>30/03/2021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0CEFD6B-8C67-4F7F-B992-00CA88BD9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ABA549C-5D1E-4451-8088-A321DAF49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B6F97-C6D4-4DE4-B275-1A53A22B01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6216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2D1D62B-41B2-4C66-8A83-D868FF1CE2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1EAF350-46CE-4FA5-BA49-213B2C76CF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50A6C09-9358-4868-891E-E1300D372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DE1A0-CD39-417C-8B16-B46B52E87F61}" type="datetimeFigureOut">
              <a:rPr lang="pt-BR" smtClean="0"/>
              <a:t>30/03/2021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21FB8EC-688C-4B74-9951-6D99DA51B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D9172F2-A162-4A8A-A850-CA1ED0AF6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B6F97-C6D4-4DE4-B275-1A53A22B01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4416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72CBB0F5-1315-4975-A064-AFF2D00C1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1E5D3C7-21BF-41E3-872A-36313A9479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9DB9568-BD92-4C8A-A4BB-194691FF5B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EDE1A0-CD39-417C-8B16-B46B52E87F61}" type="datetimeFigureOut">
              <a:rPr lang="pt-BR" smtClean="0"/>
              <a:t>30/03/2021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9D7A8BD-367D-4C5C-9187-4F4899D50F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F9DDF11-718D-4900-A119-85DA92CFFD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EB6F97-C6D4-4DE4-B275-1A53A22B01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3310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E73249-41BE-473A-B2B2-C964F967DE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5999" y="3484013"/>
            <a:ext cx="5930741" cy="2387600"/>
          </a:xfrm>
        </p:spPr>
        <p:txBody>
          <a:bodyPr>
            <a:noAutofit/>
          </a:bodyPr>
          <a:lstStyle/>
          <a:p>
            <a:r>
              <a:rPr lang="pt-BR" sz="8000" dirty="0">
                <a:latin typeface="Aharoni" panose="02010803020104030203" pitchFamily="2" charset="-79"/>
                <a:cs typeface="Aharoni" panose="02010803020104030203" pitchFamily="2" charset="-79"/>
              </a:rPr>
              <a:t>RESENHA</a:t>
            </a:r>
            <a:r>
              <a:rPr lang="pt-BR" sz="70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br>
              <a:rPr lang="pt-BR" sz="70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pt-BR" sz="7000" dirty="0">
                <a:latin typeface="Aharoni" panose="02010803020104030203" pitchFamily="2" charset="-79"/>
                <a:cs typeface="Aharoni" panose="02010803020104030203" pitchFamily="2" charset="-79"/>
              </a:rPr>
              <a:t>DA </a:t>
            </a:r>
            <a:br>
              <a:rPr lang="pt-BR" sz="70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pt-BR" sz="7000" dirty="0">
                <a:latin typeface="Aharoni" panose="02010803020104030203" pitchFamily="2" charset="-79"/>
                <a:cs typeface="Aharoni" panose="02010803020104030203" pitchFamily="2" charset="-79"/>
              </a:rPr>
              <a:t>AULA </a:t>
            </a:r>
            <a:br>
              <a:rPr lang="pt-BR" sz="70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pt-BR" sz="7000" dirty="0">
                <a:latin typeface="Aharoni" panose="02010803020104030203" pitchFamily="2" charset="-79"/>
                <a:cs typeface="Aharoni" panose="02010803020104030203" pitchFamily="2" charset="-79"/>
              </a:rPr>
              <a:t>DE </a:t>
            </a:r>
            <a:br>
              <a:rPr lang="pt-BR" sz="70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pt-BR" sz="9600" dirty="0">
                <a:latin typeface="Aharoni" panose="02010803020104030203" pitchFamily="2" charset="-79"/>
                <a:cs typeface="Aharoni" panose="02010803020104030203" pitchFamily="2" charset="-79"/>
              </a:rPr>
              <a:t>24/03/2021</a:t>
            </a:r>
            <a:endParaRPr lang="pt-BR" sz="7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408F62E-DAE6-48FB-BFF9-E411AF3511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37581" y="4860998"/>
            <a:ext cx="6314662" cy="1997001"/>
          </a:xfrm>
        </p:spPr>
        <p:txBody>
          <a:bodyPr>
            <a:normAutofit lnSpcReduction="10000"/>
          </a:bodyPr>
          <a:lstStyle/>
          <a:p>
            <a:br>
              <a:rPr lang="pt-BR" dirty="0"/>
            </a:br>
            <a:br>
              <a:rPr lang="pt-BR" dirty="0"/>
            </a:br>
            <a:br>
              <a:rPr lang="pt-BR" dirty="0"/>
            </a:br>
            <a:br>
              <a:rPr lang="pt-BR" dirty="0"/>
            </a:br>
            <a:r>
              <a:rPr lang="pt-BR" dirty="0"/>
              <a:t>Responsável: Victor Ramos da Silva</a:t>
            </a:r>
            <a:br>
              <a:rPr lang="pt-BR" dirty="0"/>
            </a:br>
            <a:r>
              <a:rPr lang="pt-BR" dirty="0"/>
              <a:t>UFRJ, 31/03/2021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77917E2-03CA-4923-9F5F-EF041DFDC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258" y="127555"/>
            <a:ext cx="5679729" cy="333253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3D82F7D4-92F6-40AA-845E-691F8FC7D2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259" y="3523131"/>
            <a:ext cx="5679728" cy="320731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5373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8DD213-88A4-45D3-AA50-CD8238F17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1" y="365125"/>
            <a:ext cx="11734798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pt-B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AULA INICIADA COM MATHEUS RESENHANDO A AULA DE 17/03/2021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A46D0E9-681A-4DF4-85A3-E7E8C87070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864659"/>
            <a:ext cx="5867399" cy="4778469"/>
          </a:xfrm>
          <a:solidFill>
            <a:schemeClr val="bg1"/>
          </a:solidFill>
          <a:ln>
            <a:solidFill>
              <a:schemeClr val="accent2"/>
            </a:solidFill>
          </a:ln>
        </p:spPr>
        <p:txBody>
          <a:bodyPr>
            <a:normAutofit/>
          </a:bodyPr>
          <a:lstStyle/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DESCRIÇÃO DOS DOIS EXPERIMENTOS APRESENTADOS PELA PROFESSORA ANIELA:</a:t>
            </a:r>
            <a:b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2400" dirty="0"/>
              <a:t>1. Experimento com </a:t>
            </a:r>
            <a:r>
              <a:rPr lang="pt-BR" sz="2400" i="1" dirty="0"/>
              <a:t>Priming</a:t>
            </a:r>
            <a:r>
              <a:rPr lang="pt-BR" sz="2400" dirty="0"/>
              <a:t> para acesso lexical reforçando a teoria do campo semântico (TAYLOR, 1953) – relação com frequência de usos.</a:t>
            </a:r>
            <a:br>
              <a:rPr lang="pt-BR" sz="2400" dirty="0"/>
            </a:br>
            <a:br>
              <a:rPr lang="pt-BR" sz="2400" dirty="0"/>
            </a:br>
            <a:r>
              <a:rPr lang="pt-BR" sz="2400" dirty="0"/>
              <a:t>2. Experimento com adjuntos em que a teoria de S-predição (FRANÇA et al, 2005) é evidenciada – duas palavras em sequência com um prime viram um sintagma.</a:t>
            </a:r>
          </a:p>
        </p:txBody>
      </p: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5B9AF9AD-C4E9-463E-B4BD-984CC5EE36F3}"/>
              </a:ext>
            </a:extLst>
          </p:cNvPr>
          <p:cNvSpPr txBox="1">
            <a:spLocks/>
          </p:cNvSpPr>
          <p:nvPr/>
        </p:nvSpPr>
        <p:spPr>
          <a:xfrm>
            <a:off x="6224337" y="1884475"/>
            <a:ext cx="5560359" cy="4778469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SÍNTESE DA APRESENTAÇÃO DO TEXTO “THE NEURAL BASIS OF COMBINATORY SYNTAX AND SEMANTICS”</a:t>
            </a:r>
          </a:p>
          <a:p>
            <a:pPr marL="0" indent="0" algn="just">
              <a:buNone/>
            </a:pPr>
            <a:r>
              <a:rPr lang="pt-BR" sz="2600" dirty="0"/>
              <a:t>- Hipótese de que os estágios combinatórios sejam semânticos e o processamento sintático compare essas estruturas ao nosso conhecimento, isto é a sintaxe seria uma espécie de componente paralelo à semântica no cérebro humano. (SINTAXE COMO SUBPRODUTO DAS RELAÇÕES COMBINATÓRIAS – ALGO QUE O CÉREBRO ENTENDA, MAS NÃO FAÇA)</a:t>
            </a:r>
          </a:p>
          <a:p>
            <a:pPr algn="just">
              <a:buFontTx/>
              <a:buChar char="-"/>
            </a:pPr>
            <a:r>
              <a:rPr lang="pt-BR" sz="2600" dirty="0"/>
              <a:t>AG (Giro Angular) – EVENTOS</a:t>
            </a:r>
          </a:p>
          <a:p>
            <a:pPr algn="just">
              <a:buFontTx/>
              <a:buChar char="-"/>
            </a:pPr>
            <a:r>
              <a:rPr lang="pt-BR" sz="2600" dirty="0"/>
              <a:t>LIFG (Giro Frontal Inferior Esquerdo) – RELAÇÕES DE LONGA DISTÂNCIA</a:t>
            </a:r>
          </a:p>
        </p:txBody>
      </p:sp>
    </p:spTree>
    <p:extLst>
      <p:ext uri="{BB962C8B-B14F-4D97-AF65-F5344CB8AC3E}">
        <p14:creationId xmlns:p14="http://schemas.microsoft.com/office/powerpoint/2010/main" val="4058704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81CF82-AA1D-484B-8F65-C1EB24CC3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8758"/>
            <a:ext cx="10515600" cy="1325563"/>
          </a:xfrm>
        </p:spPr>
        <p:txBody>
          <a:bodyPr>
            <a:noAutofit/>
          </a:bodyPr>
          <a:lstStyle/>
          <a:p>
            <a:pPr algn="just"/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 SEQUÊNCIA, LEONARDO APRESENTOU O TEXTO “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Left occipital and right frontal involvement in syntactic category prediction: MEG evidence from Standard Arabi”</a:t>
            </a:r>
            <a:endParaRPr lang="pt-B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F70B9B8-5673-4BA1-959F-A4B30D1608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28345"/>
            <a:ext cx="10515600" cy="4440897"/>
          </a:xfrm>
        </p:spPr>
        <p:txBody>
          <a:bodyPr>
            <a:normAutofit fontScale="92500"/>
          </a:bodyPr>
          <a:lstStyle/>
          <a:p>
            <a:pPr algn="just"/>
            <a:r>
              <a:rPr lang="pt-BR" dirty="0"/>
              <a:t>A língua utilizada na investigação foi o </a:t>
            </a: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Árabe</a:t>
            </a:r>
            <a:r>
              <a:rPr lang="pt-BR" dirty="0"/>
              <a:t>, com a questão das orações relativas, em que o segundo elemento do modificador concorda com o que é precedido.</a:t>
            </a:r>
          </a:p>
          <a:p>
            <a:pPr algn="just"/>
            <a:r>
              <a:rPr lang="pt-BR" dirty="0"/>
              <a:t>Justificada a </a:t>
            </a: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magnetoencefalografia</a:t>
            </a:r>
            <a:r>
              <a:rPr lang="pt-BR" dirty="0"/>
              <a:t> como a mais apropriada para estudos que precisam </a:t>
            </a:r>
            <a:r>
              <a:rPr lang="pt-BR" b="1" dirty="0"/>
              <a:t>tempo</a:t>
            </a:r>
            <a:r>
              <a:rPr lang="pt-BR" dirty="0"/>
              <a:t> e </a:t>
            </a:r>
            <a:r>
              <a:rPr lang="pt-BR" b="1" dirty="0"/>
              <a:t>localização</a:t>
            </a:r>
            <a:r>
              <a:rPr lang="pt-BR" dirty="0"/>
              <a:t> no córtex</a:t>
            </a:r>
          </a:p>
          <a:p>
            <a:pPr algn="just"/>
            <a:r>
              <a:rPr lang="pt-BR" dirty="0"/>
              <a:t>Questão do ELAN (período indicador de violação gramatical entre 100 e 300ms)</a:t>
            </a:r>
          </a:p>
          <a:p>
            <a:pPr algn="just"/>
            <a:r>
              <a:rPr lang="pt-BR" dirty="0"/>
              <a:t>Trabalho com </a:t>
            </a: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ENTROPIA</a:t>
            </a:r>
            <a:r>
              <a:rPr lang="pt-BR" dirty="0"/>
              <a:t> (previsibilidade de algo)</a:t>
            </a:r>
          </a:p>
          <a:p>
            <a:pPr algn="just">
              <a:buFontTx/>
              <a:buChar char="-"/>
            </a:pPr>
            <a:r>
              <a:rPr lang="pt-BR" dirty="0"/>
              <a:t>ENTROPIA DE CATEGORIA SINTÁTICA: M100 no Lobo occipital esquerdo</a:t>
            </a:r>
          </a:p>
          <a:p>
            <a:pPr algn="just">
              <a:buFontTx/>
              <a:buChar char="-"/>
            </a:pPr>
            <a:r>
              <a:rPr lang="pt-BR" dirty="0"/>
              <a:t>PREDIÇÕES LEXICAIS: N-400 no córtices temporais medial e superior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86495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FC07FF9-C45D-4B80-AD97-53C076730E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139" y="264694"/>
            <a:ext cx="11272344" cy="6467181"/>
          </a:xfrm>
        </p:spPr>
        <p:txBody>
          <a:bodyPr>
            <a:normAutofit/>
          </a:bodyPr>
          <a:lstStyle/>
          <a:p>
            <a:r>
              <a:rPr lang="pt-BR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HIPÓTESES:</a:t>
            </a:r>
            <a:br>
              <a:rPr lang="pt-BR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pt-BR" dirty="0"/>
              <a:t>REDUÇÃO DA ENTROPIA – engajamento ocorre na inibição de possíveis previsões, isto é: </a:t>
            </a:r>
            <a:r>
              <a:rPr lang="pt-BR" b="1" dirty="0"/>
              <a:t>quanto mais previsível for a relação, maior será a atividade cortical</a:t>
            </a:r>
            <a:r>
              <a:rPr lang="pt-BR" dirty="0"/>
              <a:t>.</a:t>
            </a:r>
            <a:br>
              <a:rPr lang="pt-BR" dirty="0"/>
            </a:br>
            <a:r>
              <a:rPr lang="pt-BR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</a:t>
            </a:r>
            <a:r>
              <a:rPr lang="pt-BR" dirty="0"/>
              <a:t> OCORRÊNCIA DA ENTROPIA – engajamento ocorre por conta da falta de previsibilidade das relações estabelecidas, isto é: </a:t>
            </a:r>
            <a:r>
              <a:rPr lang="pt-BR" b="1" dirty="0"/>
              <a:t>na ausência de previsibilidade, maior será a atividade cortical.</a:t>
            </a:r>
          </a:p>
          <a:p>
            <a:r>
              <a:rPr lang="pt-BR" b="1" dirty="0">
                <a:solidFill>
                  <a:srgbClr val="7030A0"/>
                </a:solidFill>
              </a:rPr>
              <a:t>EXPERIMENTO</a:t>
            </a:r>
            <a:br>
              <a:rPr lang="pt-BR" dirty="0"/>
            </a:br>
            <a:r>
              <a:rPr lang="pt-BR" dirty="0"/>
              <a:t>- 27 falantes nativos de árabe realizando teste de leitura segmentada</a:t>
            </a:r>
            <a:br>
              <a:rPr lang="pt-BR" dirty="0"/>
            </a:br>
            <a:r>
              <a:rPr lang="pt-BR" dirty="0"/>
              <a:t>- A tarefa era de indicar verdadeiro ou falso</a:t>
            </a:r>
            <a:br>
              <a:rPr lang="pt-BR" dirty="0"/>
            </a:br>
            <a:r>
              <a:rPr lang="pt-BR" dirty="0"/>
              <a:t>- O foco era observar o comportamento hemodinâmico na leitura dos blocos apresentados em 300ms.</a:t>
            </a:r>
          </a:p>
          <a:p>
            <a:r>
              <a:rPr lang="pt-BR" b="1" dirty="0">
                <a:solidFill>
                  <a:srgbClr val="7030A0"/>
                </a:solidFill>
              </a:rPr>
              <a:t>EFEITOS DE PREDICABILIDADE</a:t>
            </a:r>
            <a:br>
              <a:rPr lang="pt-BR" dirty="0"/>
            </a:br>
            <a:r>
              <a:rPr lang="pt-BR" dirty="0"/>
              <a:t>- hipótese de entropia confirmada: a condição congruente gerou mais atividade nas áreas (HIPÓTESE 2)</a:t>
            </a:r>
          </a:p>
        </p:txBody>
      </p:sp>
    </p:spTree>
    <p:extLst>
      <p:ext uri="{BB962C8B-B14F-4D97-AF65-F5344CB8AC3E}">
        <p14:creationId xmlns:p14="http://schemas.microsoft.com/office/powerpoint/2010/main" val="3242075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AEDA8B-9776-4991-A0DF-57463CFA5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707117"/>
            <a:ext cx="6001153" cy="1150883"/>
          </a:xfrm>
        </p:spPr>
        <p:txBody>
          <a:bodyPr>
            <a:noAutofit/>
          </a:bodyPr>
          <a:lstStyle/>
          <a:p>
            <a:r>
              <a:rPr lang="pt-BR" sz="1800" dirty="0"/>
              <a:t>- Cluster na Área 17 de Broadman em aproximadamente 90 – 115ms, depois de um </a:t>
            </a:r>
            <a:r>
              <a:rPr lang="pt-BR" sz="1800" i="1" dirty="0"/>
              <a:t>onset</a:t>
            </a:r>
            <a:r>
              <a:rPr lang="pt-BR" sz="1800" dirty="0"/>
              <a:t>.</a:t>
            </a:r>
            <a:br>
              <a:rPr lang="pt-BR" sz="1800" dirty="0"/>
            </a:br>
            <a:r>
              <a:rPr lang="pt-BR" sz="1800" dirty="0"/>
              <a:t>- o substantivo em condição de adjetivo congruente, que era menos preditivo da categoria sintática do alvo, provocou um M100 mais forte.</a:t>
            </a:r>
          </a:p>
        </p:txBody>
      </p:sp>
      <p:pic>
        <p:nvPicPr>
          <p:cNvPr id="6" name="Espaço Reservado para Conteúdo 5">
            <a:extLst>
              <a:ext uri="{FF2B5EF4-FFF2-40B4-BE49-F238E27FC236}">
                <a16:creationId xmlns:a16="http://schemas.microsoft.com/office/drawing/2014/main" id="{DBA7F92C-923C-468C-870F-E4AEB36AD3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2913" y="160020"/>
            <a:ext cx="5878240" cy="5427821"/>
          </a:xfr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59D24456-52E0-488F-8A8B-70F634AEB6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4066" y="160020"/>
            <a:ext cx="5878240" cy="5427821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711057B5-B0F6-41CE-8D7D-6E9711DF27D4}"/>
              </a:ext>
            </a:extLst>
          </p:cNvPr>
          <p:cNvSpPr txBox="1">
            <a:spLocks/>
          </p:cNvSpPr>
          <p:nvPr/>
        </p:nvSpPr>
        <p:spPr>
          <a:xfrm>
            <a:off x="6017195" y="5764303"/>
            <a:ext cx="6001153" cy="15428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just">
              <a:buFontTx/>
              <a:buChar char="-"/>
            </a:pPr>
            <a:r>
              <a:rPr lang="pt-BR" sz="1800" dirty="0"/>
              <a:t>As áreas de interesse (</a:t>
            </a:r>
            <a:r>
              <a:rPr lang="pt-BR" sz="1800" dirty="0" err="1"/>
              <a:t>ROIs</a:t>
            </a:r>
            <a:r>
              <a:rPr lang="pt-BR" sz="1800" dirty="0"/>
              <a:t>) foram os lobos: frontal direito, temporal anterior esquerdo, temporal posterior esquerdo e temporal direito.</a:t>
            </a:r>
          </a:p>
          <a:p>
            <a:pPr marL="571500" indent="-571500" algn="just">
              <a:buFontTx/>
              <a:buChar char="-"/>
            </a:pPr>
            <a:r>
              <a:rPr lang="pt-BR" sz="1800" dirty="0"/>
              <a:t>O teste indicou efeito significativo na região frontal direita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849099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81CF82-AA1D-484B-8F65-C1EB24CC3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9554"/>
            <a:ext cx="10515600" cy="1325563"/>
          </a:xfrm>
        </p:spPr>
        <p:txBody>
          <a:bodyPr>
            <a:normAutofit fontScale="90000"/>
          </a:bodyPr>
          <a:lstStyle/>
          <a:p>
            <a:pPr algn="just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 FIM, STEFANIE APRESENTOU O TEXTO “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MEG evidence that the LIFG effect of object extraction requires similarity-based interference”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F70B9B8-5673-4BA1-959F-A4B30D1608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69432"/>
            <a:ext cx="10515600" cy="4107531"/>
          </a:xfrm>
        </p:spPr>
        <p:txBody>
          <a:bodyPr/>
          <a:lstStyle/>
          <a:p>
            <a:pPr algn="just"/>
            <a:r>
              <a:rPr lang="pt-BR" dirty="0"/>
              <a:t>Busca investigar o </a:t>
            </a: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Giro Frontal Inferior Esquerdo (LIFG) </a:t>
            </a:r>
            <a:r>
              <a:rPr lang="pt-BR" dirty="0"/>
              <a:t>por meio de </a:t>
            </a: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magnetoencefalografia (MEG)</a:t>
            </a:r>
            <a:r>
              <a:rPr lang="pt-BR" dirty="0"/>
              <a:t> em tarefas que envolvem a extração de objetos em orações relativas.</a:t>
            </a:r>
          </a:p>
          <a:p>
            <a:pPr marL="0" indent="0" algn="just">
              <a:buNone/>
            </a:pPr>
            <a:endParaRPr lang="pt-BR" dirty="0"/>
          </a:p>
          <a:p>
            <a:pPr algn="just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FENÔMENO</a:t>
            </a:r>
            <a:r>
              <a:rPr lang="pt-BR" dirty="0"/>
              <a:t>: “The </a:t>
            </a:r>
            <a:r>
              <a:rPr lang="pt-BR" dirty="0" err="1"/>
              <a:t>fireman</a:t>
            </a:r>
            <a:r>
              <a:rPr lang="pt-BR" dirty="0"/>
              <a:t> </a:t>
            </a:r>
            <a:r>
              <a:rPr lang="pt-BR" dirty="0" err="1"/>
              <a:t>who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deputy</a:t>
            </a:r>
            <a:r>
              <a:rPr lang="pt-BR" dirty="0"/>
              <a:t> </a:t>
            </a:r>
            <a:r>
              <a:rPr lang="pt-BR" dirty="0" err="1"/>
              <a:t>called</a:t>
            </a:r>
            <a:r>
              <a:rPr lang="pt-BR" dirty="0"/>
              <a:t> </a:t>
            </a:r>
            <a:r>
              <a:rPr lang="pt-BR" dirty="0" err="1"/>
              <a:t>saved</a:t>
            </a:r>
            <a:r>
              <a:rPr lang="pt-BR" dirty="0"/>
              <a:t> </a:t>
            </a:r>
            <a:r>
              <a:rPr lang="pt-BR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pt-BR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sailor</a:t>
            </a:r>
            <a:r>
              <a:rPr lang="pt-BR" dirty="0"/>
              <a:t>” </a:t>
            </a:r>
            <a:br>
              <a:rPr lang="pt-BR" dirty="0"/>
            </a:br>
            <a:r>
              <a:rPr lang="pt-BR" dirty="0"/>
              <a:t>                     </a:t>
            </a:r>
            <a:r>
              <a:rPr lang="pt-BR" sz="2500" dirty="0"/>
              <a:t>          [O bombeiro que o deputado chamou salvou </a:t>
            </a:r>
            <a:r>
              <a:rPr lang="pt-BR" sz="25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marinheiro</a:t>
            </a:r>
            <a:r>
              <a:rPr lang="pt-BR" sz="2500" dirty="0"/>
              <a:t>]</a:t>
            </a:r>
            <a:br>
              <a:rPr lang="pt-BR" sz="2500" dirty="0"/>
            </a:br>
            <a:r>
              <a:rPr lang="pt-BR" sz="2500" dirty="0"/>
              <a:t>                                  </a:t>
            </a:r>
            <a:r>
              <a:rPr lang="pt-BR" sz="2500" dirty="0">
                <a:sym typeface="Wingdings" panose="05000000000000000000" pitchFamily="2" charset="2"/>
              </a:rPr>
              <a:t> </a:t>
            </a:r>
            <a:r>
              <a:rPr lang="pt-BR" sz="2400" dirty="0">
                <a:sym typeface="Wingdings" panose="05000000000000000000" pitchFamily="2" charset="2"/>
              </a:rPr>
              <a:t>ESSAS ESTRUTURAS TENDEM A SER MAIS CUSTOSAS </a:t>
            </a:r>
            <a:br>
              <a:rPr lang="pt-BR" sz="2400" dirty="0">
                <a:sym typeface="Wingdings" panose="05000000000000000000" pitchFamily="2" charset="2"/>
              </a:rPr>
            </a:br>
            <a:r>
              <a:rPr lang="pt-BR" sz="2400" dirty="0">
                <a:sym typeface="Wingdings" panose="05000000000000000000" pitchFamily="2" charset="2"/>
              </a:rPr>
              <a:t>                                    POIS O VERBO SE INTEGRA AO SUJEITO NUMA RELAÇÃO </a:t>
            </a:r>
            <a:br>
              <a:rPr lang="pt-BR" sz="2400" dirty="0">
                <a:sym typeface="Wingdings" panose="05000000000000000000" pitchFamily="2" charset="2"/>
              </a:rPr>
            </a:br>
            <a:r>
              <a:rPr lang="pt-BR" sz="2400" dirty="0">
                <a:sym typeface="Wingdings" panose="05000000000000000000" pitchFamily="2" charset="2"/>
              </a:rPr>
              <a:t>                                    DE LONGA DISTÂNCIA, QUEBRANDO, ASSIM UMA BARREIRA.</a:t>
            </a:r>
            <a:endParaRPr lang="pt-BR" sz="2500" dirty="0"/>
          </a:p>
        </p:txBody>
      </p:sp>
    </p:spTree>
    <p:extLst>
      <p:ext uri="{BB962C8B-B14F-4D97-AF65-F5344CB8AC3E}">
        <p14:creationId xmlns:p14="http://schemas.microsoft.com/office/powerpoint/2010/main" val="1445501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B218904-0884-408E-BA4D-D0E89ACD78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484" y="481262"/>
            <a:ext cx="11823032" cy="6593306"/>
          </a:xfrm>
        </p:spPr>
        <p:txBody>
          <a:bodyPr>
            <a:normAutofit lnSpcReduction="10000"/>
          </a:bodyPr>
          <a:lstStyle/>
          <a:p>
            <a:pPr marL="0" indent="0">
              <a:spcAft>
                <a:spcPts val="800"/>
              </a:spcAft>
              <a:buNone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COMPOSIÇÃO DO EXPERIMENTO:</a:t>
            </a:r>
            <a:br>
              <a:rPr lang="pt-BR" dirty="0"/>
            </a:br>
            <a:r>
              <a:rPr lang="pt-BR" dirty="0"/>
              <a:t>- 15 participantes</a:t>
            </a:r>
            <a:br>
              <a:rPr lang="pt-BR" dirty="0"/>
            </a:br>
            <a:r>
              <a:rPr lang="pt-BR" dirty="0"/>
              <a:t>- Condições:</a:t>
            </a:r>
            <a:br>
              <a:rPr lang="pt-BR" dirty="0"/>
            </a:br>
            <a:r>
              <a:rPr lang="pt-BR" dirty="0" err="1"/>
              <a:t>SubjVerb</a:t>
            </a:r>
            <a:br>
              <a:rPr lang="pt-BR" dirty="0"/>
            </a:br>
            <a:r>
              <a:rPr lang="pt-BR" dirty="0" err="1"/>
              <a:t>ObjRel</a:t>
            </a:r>
            <a:br>
              <a:rPr lang="pt-BR" dirty="0"/>
            </a:br>
            <a:r>
              <a:rPr lang="pt-BR" dirty="0" err="1"/>
              <a:t>ObjRelSim</a:t>
            </a:r>
            <a:br>
              <a:rPr lang="pt-BR" dirty="0"/>
            </a:br>
            <a:r>
              <a:rPr lang="pt-BR" dirty="0"/>
              <a:t>Controle – Sentença encaixada no objeto</a:t>
            </a:r>
            <a:br>
              <a:rPr lang="pt-BR" dirty="0"/>
            </a:br>
            <a:r>
              <a:rPr lang="pt-BR" dirty="0"/>
              <a:t>- Uso de verbos Reflexivos e causativos</a:t>
            </a:r>
          </a:p>
          <a:p>
            <a:pPr marL="0" indent="0" algn="just">
              <a:spcAft>
                <a:spcPts val="800"/>
              </a:spcAft>
              <a:buNone/>
            </a:pPr>
            <a:r>
              <a:rPr lang="pt-BR" dirty="0"/>
              <a:t>- </a:t>
            </a: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TAREFA</a:t>
            </a:r>
            <a:r>
              <a:rPr lang="pt-BR" dirty="0"/>
              <a:t>: </a:t>
            </a:r>
            <a:r>
              <a:rPr lang="pt-BR" sz="28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Os participantes viam uma sequência de letras consonantais </a:t>
            </a:r>
            <a:r>
              <a:rPr lang="pt-BR" sz="2800" b="1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impronunciáveis</a:t>
            </a:r>
            <a:r>
              <a:rPr lang="pt-BR" sz="28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</a:t>
            </a:r>
            <a:r>
              <a:rPr lang="pt-B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pt-BR" sz="28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na tela em torno dos 600ms e depois viam </a:t>
            </a:r>
            <a:r>
              <a:rPr lang="pt-BR" sz="2800" b="1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palavra por palavra e</a:t>
            </a:r>
            <a:r>
              <a:rPr lang="pt-BR" sz="28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, ao final, viam uma </a:t>
            </a:r>
            <a:r>
              <a:rPr lang="pt-BR" sz="2800" b="1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imagem congruente ou incongruente</a:t>
            </a:r>
            <a:r>
              <a:rPr lang="pt-BR" sz="28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com a sentença.</a:t>
            </a:r>
            <a:r>
              <a:rPr lang="pt-B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Durante o experimento, os participantes ficaram em uma </a:t>
            </a:r>
            <a:r>
              <a:rPr lang="pt-BR" sz="2800" b="1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sala mal iluminada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Os estímulos foram apresentados </a:t>
            </a:r>
            <a:r>
              <a:rPr lang="pt-BR" sz="2800" b="1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palavra por palavra, 300ms 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cada uma e por uma tela vazia entre uma palavra também por 300ms seguidos de uma imagem ao final. Cada participante viu 616 </a:t>
            </a:r>
            <a:r>
              <a:rPr lang="pt-BR" sz="2800" i="1" dirty="0" err="1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text-picture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randomizados com intervalo para descanso a cada 154 </a:t>
            </a:r>
            <a:r>
              <a:rPr lang="pt-BR" sz="2800" dirty="0" err="1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trial</a:t>
            </a:r>
            <a:r>
              <a:rPr lang="pt-BR" sz="2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ou seja, 4 intervalos.</a:t>
            </a:r>
            <a:endParaRPr lang="pt-BR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679C20A-4536-4A5E-A1A2-5CAC5C53CF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0484" y="481263"/>
            <a:ext cx="5727032" cy="2947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8887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44971A-48DD-40A4-9B77-9A29376E8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1A66A25-101C-4A92-B87D-8CA706CD09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O giro frontal inferior esquerdo (LIFG) não parece ser sensível à presença de dependências de longa distância na ausência de inferências indicativas. </a:t>
            </a:r>
            <a:r>
              <a:rPr lang="pt-BR" sz="2400" dirty="0"/>
              <a:t>[The </a:t>
            </a:r>
            <a:r>
              <a:rPr lang="pt-BR" sz="2400" dirty="0" err="1"/>
              <a:t>fireman</a:t>
            </a:r>
            <a:r>
              <a:rPr lang="pt-BR" sz="2400" dirty="0"/>
              <a:t> </a:t>
            </a:r>
            <a:r>
              <a:rPr lang="pt-BR" sz="2400" dirty="0" err="1"/>
              <a:t>who</a:t>
            </a:r>
            <a:r>
              <a:rPr lang="pt-BR" sz="2400" dirty="0"/>
              <a:t> </a:t>
            </a:r>
            <a:r>
              <a:rPr lang="pt-BR" sz="2400" dirty="0" err="1"/>
              <a:t>the</a:t>
            </a:r>
            <a:r>
              <a:rPr lang="pt-BR" sz="2400" dirty="0"/>
              <a:t> </a:t>
            </a:r>
            <a:r>
              <a:rPr lang="pt-BR" sz="2400" dirty="0" err="1"/>
              <a:t>deputy</a:t>
            </a:r>
            <a:r>
              <a:rPr lang="pt-BR" sz="2400" dirty="0"/>
              <a:t> </a:t>
            </a:r>
            <a:r>
              <a:rPr lang="pt-BR" sz="2400" dirty="0" err="1"/>
              <a:t>called</a:t>
            </a:r>
            <a:r>
              <a:rPr lang="pt-BR" sz="2400" dirty="0"/>
              <a:t> </a:t>
            </a:r>
            <a:r>
              <a:rPr lang="pt-BR" sz="2400" dirty="0" err="1"/>
              <a:t>saved</a:t>
            </a:r>
            <a:r>
              <a:rPr lang="pt-BR" sz="2400" dirty="0"/>
              <a:t> </a:t>
            </a:r>
            <a:r>
              <a:rPr lang="pt-BR" sz="2400" dirty="0" err="1"/>
              <a:t>the</a:t>
            </a:r>
            <a:r>
              <a:rPr lang="pt-BR" sz="2400" dirty="0"/>
              <a:t> </a:t>
            </a:r>
            <a:r>
              <a:rPr lang="pt-BR" sz="2400" dirty="0" err="1"/>
              <a:t>sailor</a:t>
            </a:r>
            <a:r>
              <a:rPr lang="pt-BR" sz="2400" dirty="0"/>
              <a:t>]</a:t>
            </a:r>
            <a:endParaRPr lang="pt-BR" dirty="0"/>
          </a:p>
          <a:p>
            <a:r>
              <a:rPr lang="pt-BR" dirty="0"/>
              <a:t>A ativação do LIFG em torno de 205~300ms nas condições </a:t>
            </a:r>
            <a:r>
              <a:rPr lang="pt-BR" dirty="0" err="1"/>
              <a:t>objRelSim</a:t>
            </a:r>
            <a:r>
              <a:rPr lang="pt-BR" dirty="0"/>
              <a:t> </a:t>
            </a:r>
            <a:br>
              <a:rPr lang="pt-BR" dirty="0"/>
            </a:br>
            <a:r>
              <a:rPr lang="pt-BR" dirty="0"/>
              <a:t>The dog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woman</a:t>
            </a:r>
            <a:r>
              <a:rPr lang="pt-BR" dirty="0"/>
              <a:t> </a:t>
            </a:r>
            <a:r>
              <a:rPr lang="pt-BR" dirty="0" err="1"/>
              <a:t>bathed</a:t>
            </a:r>
            <a:endParaRPr lang="pt-BR" dirty="0"/>
          </a:p>
          <a:p>
            <a:pPr marL="0" indent="0" algn="just">
              <a:buNone/>
            </a:pPr>
            <a:r>
              <a:rPr lang="pt-BR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Movement-</a:t>
            </a:r>
            <a:r>
              <a:rPr lang="pt-BR" sz="2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based</a:t>
            </a:r>
            <a:r>
              <a:rPr lang="pt-BR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theories</a:t>
            </a: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um efeito pré-verbal seria compatível com interpretações relacionadas a </a:t>
            </a:r>
            <a:r>
              <a:rPr lang="pt-BR" sz="28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gap-</a:t>
            </a:r>
            <a:r>
              <a:rPr lang="pt-BR" sz="28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antecipating</a:t>
            </a: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quando comparadas a </a:t>
            </a:r>
            <a:r>
              <a:rPr lang="pt-BR" sz="28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gap-</a:t>
            </a:r>
            <a:r>
              <a:rPr lang="pt-BR" sz="28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filling</a:t>
            </a: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pt-BR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Memory-based</a:t>
            </a:r>
            <a:r>
              <a:rPr lang="pt-BR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theories</a:t>
            </a:r>
            <a:r>
              <a:rPr lang="pt-BR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pt-BR" sz="2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similarity-based</a:t>
            </a:r>
            <a:r>
              <a:rPr lang="pt-BR" sz="2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interference</a:t>
            </a:r>
            <a:r>
              <a:rPr lang="pt-BR" sz="2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comparada com interferência de recuperação (</a:t>
            </a:r>
            <a:r>
              <a:rPr lang="pt-BR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retrieval</a:t>
            </a:r>
            <a:r>
              <a:rPr lang="pt-B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interferece</a:t>
            </a:r>
            <a:r>
              <a:rPr lang="pt-B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9569848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840</TotalTime>
  <Words>914</Words>
  <Application>Microsoft Office PowerPoint</Application>
  <PresentationFormat>Widescreen</PresentationFormat>
  <Paragraphs>38</Paragraphs>
  <Slides>8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4" baseType="lpstr">
      <vt:lpstr>Aharoni</vt:lpstr>
      <vt:lpstr>Arial</vt:lpstr>
      <vt:lpstr>Calibri</vt:lpstr>
      <vt:lpstr>Calibri Light</vt:lpstr>
      <vt:lpstr>Segoe UI</vt:lpstr>
      <vt:lpstr>Tema do Office</vt:lpstr>
      <vt:lpstr>RESENHA  DA  AULA  DE  24/03/2021</vt:lpstr>
      <vt:lpstr>AULA INICIADA COM MATHEUS RESENHANDO A AULA DE 17/03/2021</vt:lpstr>
      <vt:lpstr>NA SEQUÊNCIA, LEONARDO APRESENTOU O TEXTO “Left occipital and right frontal involvement in syntactic category prediction: MEG evidence from Standard Arabi”</vt:lpstr>
      <vt:lpstr>Apresentação do PowerPoint</vt:lpstr>
      <vt:lpstr>- Cluster na Área 17 de Broadman em aproximadamente 90 – 115ms, depois de um onset. - o substantivo em condição de adjetivo congruente, que era menos preditivo da categoria sintática do alvo, provocou um M100 mais forte.</vt:lpstr>
      <vt:lpstr>POR FIM, STEFANIE APRESENTOU O TEXTO “MEG evidence that the LIFG effect of object extraction requires similarity-based interference”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RESENHA  DA  AULA  DE  24/03/2021</dc:title>
  <dc:creator>Victor Ramos da Silva</dc:creator>
  <cp:lastModifiedBy>Victor Ramos da Silva</cp:lastModifiedBy>
  <cp:revision>25</cp:revision>
  <dcterms:created xsi:type="dcterms:W3CDTF">2021-03-29T13:57:12Z</dcterms:created>
  <dcterms:modified xsi:type="dcterms:W3CDTF">2021-03-31T00:19:20Z</dcterms:modified>
</cp:coreProperties>
</file>