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9" r:id="rId1"/>
  </p:sldMasterIdLst>
  <p:notesMasterIdLst>
    <p:notesMasterId r:id="rId18"/>
  </p:notesMasterIdLst>
  <p:sldIdLst>
    <p:sldId id="256" r:id="rId2"/>
    <p:sldId id="260" r:id="rId3"/>
    <p:sldId id="303" r:id="rId4"/>
    <p:sldId id="304" r:id="rId5"/>
    <p:sldId id="305" r:id="rId6"/>
    <p:sldId id="306" r:id="rId7"/>
    <p:sldId id="307" r:id="rId8"/>
    <p:sldId id="308" r:id="rId9"/>
    <p:sldId id="309" r:id="rId10"/>
    <p:sldId id="310" r:id="rId11"/>
    <p:sldId id="311" r:id="rId12"/>
    <p:sldId id="312" r:id="rId13"/>
    <p:sldId id="313" r:id="rId14"/>
    <p:sldId id="257" r:id="rId15"/>
    <p:sldId id="314" r:id="rId16"/>
    <p:sldId id="276" r:id="rId17"/>
  </p:sldIdLst>
  <p:sldSz cx="9144000" cy="5143500" type="screen16x9"/>
  <p:notesSz cx="6858000" cy="9144000"/>
  <p:embeddedFontLst>
    <p:embeddedFont>
      <p:font typeface="Amasis MT Pro" panose="020B0604020202020204" pitchFamily="18" charset="0"/>
      <p:regular r:id="rId19"/>
      <p:bold r:id="rId20"/>
      <p:italic r:id="rId21"/>
      <p:boldItalic r:id="rId22"/>
    </p:embeddedFont>
    <p:embeddedFont>
      <p:font typeface="Amasis MT Pro Light" panose="02040304050005020304" pitchFamily="18" charset="0"/>
      <p:regular r:id="rId23"/>
      <p:italic r:id="rId24"/>
    </p:embeddedFont>
    <p:embeddedFont>
      <p:font typeface="Avenir Next LT Pro Light" panose="020B0304020202020204" pitchFamily="34" charset="0"/>
      <p:regular r:id="rId25"/>
      <p:italic r:id="rId26"/>
    </p:embeddedFont>
    <p:embeddedFont>
      <p:font typeface="Averia Libre" panose="020B0604020202020204" charset="0"/>
      <p:regular r:id="rId27"/>
      <p:bold r:id="rId28"/>
      <p:italic r:id="rId29"/>
      <p:boldItalic r:id="rId30"/>
    </p:embeddedFont>
    <p:embeddedFont>
      <p:font typeface="Calibri" panose="020F0502020204030204" pitchFamily="34" charset="0"/>
      <p:regular r:id="rId31"/>
      <p:bold r:id="rId32"/>
      <p:italic r:id="rId33"/>
      <p:boldItalic r:id="rId34"/>
    </p:embeddedFont>
    <p:embeddedFont>
      <p:font typeface="Cambay" panose="020B0604020202020204" charset="0"/>
      <p:regular r:id="rId35"/>
      <p:bold r:id="rId36"/>
      <p:italic r:id="rId37"/>
      <p:boldItalic r:id="rId38"/>
    </p:embeddedFont>
    <p:embeddedFont>
      <p:font typeface="DM Serif Text" pitchFamily="2" charset="0"/>
      <p:regular r:id="rId39"/>
      <p:italic r:id="rId40"/>
    </p:embeddedFont>
    <p:embeddedFont>
      <p:font typeface="Fira Sans Extra Condensed Medium" panose="020B0604020202020204" charset="0"/>
      <p:regular r:id="rId41"/>
      <p:bold r:id="rId42"/>
      <p:italic r:id="rId43"/>
      <p:boldItalic r:id="rId44"/>
    </p:embeddedFont>
    <p:embeddedFont>
      <p:font typeface="Roboto Condensed Light" panose="020B0604020202020204" pitchFamily="2" charset="0"/>
      <p:regular r:id="rId45"/>
      <p:italic r:id="rId4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E849BFE-0575-4AF0-8BB8-DF9143339E41}">
  <a:tblStyle styleId="{3E849BFE-0575-4AF0-8BB8-DF9143339E41}"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4" d="100"/>
          <a:sy n="94" d="100"/>
        </p:scale>
        <p:origin x="84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8.fntdata"/><Relationship Id="rId39" Type="http://schemas.openxmlformats.org/officeDocument/2006/relationships/font" Target="fonts/font21.fntdata"/><Relationship Id="rId21" Type="http://schemas.openxmlformats.org/officeDocument/2006/relationships/font" Target="fonts/font3.fntdata"/><Relationship Id="rId34" Type="http://schemas.openxmlformats.org/officeDocument/2006/relationships/font" Target="fonts/font16.fntdata"/><Relationship Id="rId42" Type="http://schemas.openxmlformats.org/officeDocument/2006/relationships/font" Target="fonts/font24.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11.fntdata"/><Relationship Id="rId11" Type="http://schemas.openxmlformats.org/officeDocument/2006/relationships/slide" Target="slides/slide10.xml"/><Relationship Id="rId24" Type="http://schemas.openxmlformats.org/officeDocument/2006/relationships/font" Target="fonts/font6.fntdata"/><Relationship Id="rId32" Type="http://schemas.openxmlformats.org/officeDocument/2006/relationships/font" Target="fonts/font14.fntdata"/><Relationship Id="rId37" Type="http://schemas.openxmlformats.org/officeDocument/2006/relationships/font" Target="fonts/font19.fntdata"/><Relationship Id="rId40" Type="http://schemas.openxmlformats.org/officeDocument/2006/relationships/font" Target="fonts/font22.fntdata"/><Relationship Id="rId45" Type="http://schemas.openxmlformats.org/officeDocument/2006/relationships/font" Target="fonts/font2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font" Target="fonts/font10.fntdata"/><Relationship Id="rId36" Type="http://schemas.openxmlformats.org/officeDocument/2006/relationships/font" Target="fonts/font18.fntdata"/><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1.fntdata"/><Relationship Id="rId31" Type="http://schemas.openxmlformats.org/officeDocument/2006/relationships/font" Target="fonts/font13.fntdata"/><Relationship Id="rId44" Type="http://schemas.openxmlformats.org/officeDocument/2006/relationships/font" Target="fonts/font2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font" Target="fonts/font17.fntdata"/><Relationship Id="rId43" Type="http://schemas.openxmlformats.org/officeDocument/2006/relationships/font" Target="fonts/font25.fntdata"/><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33" Type="http://schemas.openxmlformats.org/officeDocument/2006/relationships/font" Target="fonts/font15.fntdata"/><Relationship Id="rId38" Type="http://schemas.openxmlformats.org/officeDocument/2006/relationships/font" Target="fonts/font20.fntdata"/><Relationship Id="rId46" Type="http://schemas.openxmlformats.org/officeDocument/2006/relationships/font" Target="fonts/font28.fntdata"/><Relationship Id="rId20" Type="http://schemas.openxmlformats.org/officeDocument/2006/relationships/font" Target="fonts/font2.fntdata"/><Relationship Id="rId41" Type="http://schemas.openxmlformats.org/officeDocument/2006/relationships/font" Target="fonts/font23.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gfb426853b0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6" name="Google Shape;296;gfb426853b0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gbd6c00e730_0_2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8" name="Google Shape;368;gbd6c00e730_0_2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endParaRPr lang="pt-BR" dirty="0"/>
          </a:p>
        </p:txBody>
      </p:sp>
    </p:spTree>
    <p:extLst>
      <p:ext uri="{BB962C8B-B14F-4D97-AF65-F5344CB8AC3E}">
        <p14:creationId xmlns:p14="http://schemas.microsoft.com/office/powerpoint/2010/main" val="30668428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99f2f57a7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99f2f57a7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9"/>
        <p:cNvGrpSpPr/>
        <p:nvPr/>
      </p:nvGrpSpPr>
      <p:grpSpPr>
        <a:xfrm>
          <a:off x="0" y="0"/>
          <a:ext cx="0" cy="0"/>
          <a:chOff x="0" y="0"/>
          <a:chExt cx="0" cy="0"/>
        </a:xfrm>
      </p:grpSpPr>
      <p:sp>
        <p:nvSpPr>
          <p:cNvPr id="730" name="Google Shape;730;gfb168689d4_0_1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1" name="Google Shape;731;gfb168689d4_0_1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9.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8.png"/><Relationship Id="rId4" Type="http://schemas.openxmlformats.org/officeDocument/2006/relationships/image" Target="../media/image11.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5.png"/><Relationship Id="rId7"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7.png"/><Relationship Id="rId4" Type="http://schemas.openxmlformats.org/officeDocument/2006/relationships/image" Target="../media/image11.png"/><Relationship Id="rId9" Type="http://schemas.openxmlformats.org/officeDocument/2006/relationships/image" Target="../media/image1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pic>
        <p:nvPicPr>
          <p:cNvPr id="9" name="Google Shape;9;p2"/>
          <p:cNvPicPr preferRelativeResize="0"/>
          <p:nvPr/>
        </p:nvPicPr>
        <p:blipFill rotWithShape="1">
          <a:blip r:embed="rId2">
            <a:alphaModFix amt="31000"/>
          </a:blip>
          <a:srcRect t="34167"/>
          <a:stretch/>
        </p:blipFill>
        <p:spPr>
          <a:xfrm>
            <a:off x="-72425" y="1771649"/>
            <a:ext cx="6918400" cy="3413775"/>
          </a:xfrm>
          <a:prstGeom prst="rect">
            <a:avLst/>
          </a:prstGeom>
          <a:noFill/>
          <a:ln>
            <a:noFill/>
          </a:ln>
        </p:spPr>
      </p:pic>
      <p:pic>
        <p:nvPicPr>
          <p:cNvPr id="10" name="Google Shape;10;p2"/>
          <p:cNvPicPr preferRelativeResize="0"/>
          <p:nvPr/>
        </p:nvPicPr>
        <p:blipFill rotWithShape="1">
          <a:blip r:embed="rId2">
            <a:alphaModFix amt="31000"/>
          </a:blip>
          <a:srcRect b="71614"/>
          <a:stretch/>
        </p:blipFill>
        <p:spPr>
          <a:xfrm>
            <a:off x="2285950" y="-49902"/>
            <a:ext cx="6918400" cy="1471927"/>
          </a:xfrm>
          <a:prstGeom prst="rect">
            <a:avLst/>
          </a:prstGeom>
          <a:noFill/>
          <a:ln>
            <a:noFill/>
          </a:ln>
        </p:spPr>
      </p:pic>
      <p:pic>
        <p:nvPicPr>
          <p:cNvPr id="11" name="Google Shape;11;p2"/>
          <p:cNvPicPr preferRelativeResize="0"/>
          <p:nvPr/>
        </p:nvPicPr>
        <p:blipFill rotWithShape="1">
          <a:blip r:embed="rId3">
            <a:alphaModFix amt="75000"/>
          </a:blip>
          <a:srcRect/>
          <a:stretch/>
        </p:blipFill>
        <p:spPr>
          <a:xfrm rot="8953326">
            <a:off x="-487738" y="-262179"/>
            <a:ext cx="1290974" cy="1290969"/>
          </a:xfrm>
          <a:prstGeom prst="rect">
            <a:avLst/>
          </a:prstGeom>
          <a:noFill/>
          <a:ln>
            <a:noFill/>
          </a:ln>
        </p:spPr>
      </p:pic>
      <p:pic>
        <p:nvPicPr>
          <p:cNvPr id="12" name="Google Shape;12;p2"/>
          <p:cNvPicPr preferRelativeResize="0"/>
          <p:nvPr/>
        </p:nvPicPr>
        <p:blipFill rotWithShape="1">
          <a:blip r:embed="rId4">
            <a:alphaModFix amt="69000"/>
          </a:blip>
          <a:srcRect/>
          <a:stretch/>
        </p:blipFill>
        <p:spPr>
          <a:xfrm rot="-487124">
            <a:off x="3826789" y="4430947"/>
            <a:ext cx="1301204" cy="1301204"/>
          </a:xfrm>
          <a:prstGeom prst="rect">
            <a:avLst/>
          </a:prstGeom>
          <a:noFill/>
          <a:ln>
            <a:noFill/>
          </a:ln>
        </p:spPr>
      </p:pic>
      <p:pic>
        <p:nvPicPr>
          <p:cNvPr id="13" name="Google Shape;13;p2"/>
          <p:cNvPicPr preferRelativeResize="0"/>
          <p:nvPr/>
        </p:nvPicPr>
        <p:blipFill rotWithShape="1">
          <a:blip r:embed="rId5">
            <a:alphaModFix amt="66000"/>
          </a:blip>
          <a:srcRect/>
          <a:stretch/>
        </p:blipFill>
        <p:spPr>
          <a:xfrm rot="-487112">
            <a:off x="3690080" y="429499"/>
            <a:ext cx="633792" cy="633797"/>
          </a:xfrm>
          <a:prstGeom prst="rect">
            <a:avLst/>
          </a:prstGeom>
          <a:noFill/>
          <a:ln>
            <a:noFill/>
          </a:ln>
        </p:spPr>
      </p:pic>
      <p:pic>
        <p:nvPicPr>
          <p:cNvPr id="14" name="Google Shape;14;p2"/>
          <p:cNvPicPr preferRelativeResize="0"/>
          <p:nvPr/>
        </p:nvPicPr>
        <p:blipFill rotWithShape="1">
          <a:blip r:embed="rId4">
            <a:alphaModFix amt="69000"/>
          </a:blip>
          <a:srcRect/>
          <a:stretch/>
        </p:blipFill>
        <p:spPr>
          <a:xfrm rot="-487123">
            <a:off x="8440039" y="4295079"/>
            <a:ext cx="971953" cy="971953"/>
          </a:xfrm>
          <a:prstGeom prst="rect">
            <a:avLst/>
          </a:prstGeom>
          <a:noFill/>
          <a:ln>
            <a:noFill/>
          </a:ln>
        </p:spPr>
      </p:pic>
      <p:sp>
        <p:nvSpPr>
          <p:cNvPr id="15" name="Google Shape;15;p2"/>
          <p:cNvSpPr txBox="1">
            <a:spLocks noGrp="1"/>
          </p:cNvSpPr>
          <p:nvPr>
            <p:ph type="ctrTitle"/>
          </p:nvPr>
        </p:nvSpPr>
        <p:spPr>
          <a:xfrm>
            <a:off x="713100" y="993875"/>
            <a:ext cx="4651200" cy="2387700"/>
          </a:xfrm>
          <a:prstGeom prst="rect">
            <a:avLst/>
          </a:prstGeom>
        </p:spPr>
        <p:txBody>
          <a:bodyPr spcFirstLastPara="1" wrap="square" lIns="91425" tIns="91425" rIns="91425" bIns="91425" anchor="ctr" anchorCtr="0">
            <a:noAutofit/>
          </a:bodyPr>
          <a:lstStyle>
            <a:lvl1pPr lvl="0" algn="l">
              <a:lnSpc>
                <a:spcPct val="80000"/>
              </a:lnSpc>
              <a:spcBef>
                <a:spcPts val="0"/>
              </a:spcBef>
              <a:spcAft>
                <a:spcPts val="0"/>
              </a:spcAft>
              <a:buSzPts val="5200"/>
              <a:buNone/>
              <a:defRPr sz="5300"/>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16" name="Google Shape;16;p2"/>
          <p:cNvSpPr txBox="1">
            <a:spLocks noGrp="1"/>
          </p:cNvSpPr>
          <p:nvPr>
            <p:ph type="subTitle" idx="1"/>
          </p:nvPr>
        </p:nvSpPr>
        <p:spPr>
          <a:xfrm>
            <a:off x="713100" y="3673825"/>
            <a:ext cx="4651200" cy="475800"/>
          </a:xfrm>
          <a:prstGeom prst="rect">
            <a:avLst/>
          </a:prstGeom>
        </p:spPr>
        <p:txBody>
          <a:bodyPr spcFirstLastPara="1" wrap="square" lIns="91425" tIns="91425" rIns="91425" bIns="91425" anchor="ctr" anchorCtr="0">
            <a:noAutofit/>
          </a:bodyPr>
          <a:lstStyle>
            <a:lvl1pPr lvl="0">
              <a:lnSpc>
                <a:spcPct val="100000"/>
              </a:lnSpc>
              <a:spcBef>
                <a:spcPts val="0"/>
              </a:spcBef>
              <a:spcAft>
                <a:spcPts val="0"/>
              </a:spcAft>
              <a:buSzPts val="1400"/>
              <a:buNone/>
              <a:defRPr sz="16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6"/>
        <p:cNvGrpSpPr/>
        <p:nvPr/>
      </p:nvGrpSpPr>
      <p:grpSpPr>
        <a:xfrm>
          <a:off x="0" y="0"/>
          <a:ext cx="0" cy="0"/>
          <a:chOff x="0" y="0"/>
          <a:chExt cx="0" cy="0"/>
        </a:xfrm>
      </p:grpSpPr>
      <p:pic>
        <p:nvPicPr>
          <p:cNvPr id="27" name="Google Shape;27;p4"/>
          <p:cNvPicPr preferRelativeResize="0"/>
          <p:nvPr/>
        </p:nvPicPr>
        <p:blipFill rotWithShape="1">
          <a:blip r:embed="rId2">
            <a:alphaModFix amt="38000"/>
          </a:blip>
          <a:srcRect t="37942"/>
          <a:stretch/>
        </p:blipFill>
        <p:spPr>
          <a:xfrm>
            <a:off x="-363550" y="552200"/>
            <a:ext cx="9871124" cy="4591304"/>
          </a:xfrm>
          <a:prstGeom prst="rect">
            <a:avLst/>
          </a:prstGeom>
          <a:noFill/>
          <a:ln>
            <a:noFill/>
          </a:ln>
        </p:spPr>
      </p:pic>
      <p:pic>
        <p:nvPicPr>
          <p:cNvPr id="28" name="Google Shape;28;p4"/>
          <p:cNvPicPr preferRelativeResize="0"/>
          <p:nvPr/>
        </p:nvPicPr>
        <p:blipFill rotWithShape="1">
          <a:blip r:embed="rId3">
            <a:alphaModFix amt="58000"/>
          </a:blip>
          <a:srcRect/>
          <a:stretch/>
        </p:blipFill>
        <p:spPr>
          <a:xfrm rot="-487132">
            <a:off x="8099544" y="4113931"/>
            <a:ext cx="1408810" cy="1408832"/>
          </a:xfrm>
          <a:prstGeom prst="rect">
            <a:avLst/>
          </a:prstGeom>
          <a:noFill/>
          <a:ln>
            <a:noFill/>
          </a:ln>
        </p:spPr>
      </p:pic>
      <p:pic>
        <p:nvPicPr>
          <p:cNvPr id="29" name="Google Shape;29;p4"/>
          <p:cNvPicPr preferRelativeResize="0"/>
          <p:nvPr/>
        </p:nvPicPr>
        <p:blipFill rotWithShape="1">
          <a:blip r:embed="rId4">
            <a:alphaModFix amt="66000"/>
          </a:blip>
          <a:srcRect/>
          <a:stretch/>
        </p:blipFill>
        <p:spPr>
          <a:xfrm rot="-487106">
            <a:off x="-817059" y="-554343"/>
            <a:ext cx="1968163" cy="1968158"/>
          </a:xfrm>
          <a:prstGeom prst="rect">
            <a:avLst/>
          </a:prstGeom>
          <a:noFill/>
          <a:ln>
            <a:noFill/>
          </a:ln>
        </p:spPr>
      </p:pic>
      <p:sp>
        <p:nvSpPr>
          <p:cNvPr id="30" name="Google Shape;30;p4"/>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31" name="Google Shape;31;p4"/>
          <p:cNvSpPr txBox="1">
            <a:spLocks noGrp="1"/>
          </p:cNvSpPr>
          <p:nvPr>
            <p:ph type="body" idx="1"/>
          </p:nvPr>
        </p:nvSpPr>
        <p:spPr>
          <a:xfrm>
            <a:off x="720000" y="1215750"/>
            <a:ext cx="7704000" cy="3388200"/>
          </a:xfrm>
          <a:prstGeom prst="rect">
            <a:avLst/>
          </a:prstGeom>
        </p:spPr>
        <p:txBody>
          <a:bodyPr spcFirstLastPara="1" wrap="square" lIns="91425" tIns="91425" rIns="91425" bIns="91425" anchor="ctr" anchorCtr="0">
            <a:noAutofit/>
          </a:bodyPr>
          <a:lstStyle>
            <a:lvl1pPr marL="457200" lvl="0" indent="-304800" rtl="0">
              <a:lnSpc>
                <a:spcPct val="100000"/>
              </a:lnSpc>
              <a:spcBef>
                <a:spcPts val="0"/>
              </a:spcBef>
              <a:spcAft>
                <a:spcPts val="0"/>
              </a:spcAft>
              <a:buSzPts val="1200"/>
              <a:buAutoNum type="arabicPeriod"/>
              <a:defRPr sz="1250"/>
            </a:lvl1pPr>
            <a:lvl2pPr marL="914400" lvl="1" indent="-304800" rtl="0">
              <a:lnSpc>
                <a:spcPct val="115000"/>
              </a:lnSpc>
              <a:spcBef>
                <a:spcPts val="1600"/>
              </a:spcBef>
              <a:spcAft>
                <a:spcPts val="0"/>
              </a:spcAft>
              <a:buSzPts val="1200"/>
              <a:buFont typeface="Roboto Condensed Light"/>
              <a:buAutoNum type="alphaLcPeriod"/>
              <a:defRPr/>
            </a:lvl2pPr>
            <a:lvl3pPr marL="1371600" lvl="2" indent="-304800" rtl="0">
              <a:lnSpc>
                <a:spcPct val="115000"/>
              </a:lnSpc>
              <a:spcBef>
                <a:spcPts val="1600"/>
              </a:spcBef>
              <a:spcAft>
                <a:spcPts val="0"/>
              </a:spcAft>
              <a:buSzPts val="1200"/>
              <a:buFont typeface="Roboto Condensed Light"/>
              <a:buAutoNum type="romanLcPeriod"/>
              <a:defRPr/>
            </a:lvl3pPr>
            <a:lvl4pPr marL="1828800" lvl="3" indent="-304800" rtl="0">
              <a:lnSpc>
                <a:spcPct val="115000"/>
              </a:lnSpc>
              <a:spcBef>
                <a:spcPts val="1600"/>
              </a:spcBef>
              <a:spcAft>
                <a:spcPts val="0"/>
              </a:spcAft>
              <a:buSzPts val="1200"/>
              <a:buFont typeface="Roboto Condensed Light"/>
              <a:buAutoNum type="arabicPeriod"/>
              <a:defRPr/>
            </a:lvl4pPr>
            <a:lvl5pPr marL="2286000" lvl="4" indent="-304800" rtl="0">
              <a:lnSpc>
                <a:spcPct val="115000"/>
              </a:lnSpc>
              <a:spcBef>
                <a:spcPts val="1600"/>
              </a:spcBef>
              <a:spcAft>
                <a:spcPts val="0"/>
              </a:spcAft>
              <a:buSzPts val="1200"/>
              <a:buFont typeface="Roboto Condensed Light"/>
              <a:buAutoNum type="alphaLcPeriod"/>
              <a:defRPr/>
            </a:lvl5pPr>
            <a:lvl6pPr marL="2743200" lvl="5" indent="-304800" rtl="0">
              <a:lnSpc>
                <a:spcPct val="115000"/>
              </a:lnSpc>
              <a:spcBef>
                <a:spcPts val="1600"/>
              </a:spcBef>
              <a:spcAft>
                <a:spcPts val="0"/>
              </a:spcAft>
              <a:buSzPts val="1200"/>
              <a:buFont typeface="Roboto Condensed Light"/>
              <a:buAutoNum type="romanLcPeriod"/>
              <a:defRPr/>
            </a:lvl6pPr>
            <a:lvl7pPr marL="3200400" lvl="6" indent="-304800" rtl="0">
              <a:lnSpc>
                <a:spcPct val="115000"/>
              </a:lnSpc>
              <a:spcBef>
                <a:spcPts val="1600"/>
              </a:spcBef>
              <a:spcAft>
                <a:spcPts val="0"/>
              </a:spcAft>
              <a:buSzPts val="1200"/>
              <a:buFont typeface="Roboto Condensed Light"/>
              <a:buAutoNum type="arabicPeriod"/>
              <a:defRPr/>
            </a:lvl7pPr>
            <a:lvl8pPr marL="3657600" lvl="7" indent="-304800" rtl="0">
              <a:lnSpc>
                <a:spcPct val="115000"/>
              </a:lnSpc>
              <a:spcBef>
                <a:spcPts val="1600"/>
              </a:spcBef>
              <a:spcAft>
                <a:spcPts val="0"/>
              </a:spcAft>
              <a:buSzPts val="1200"/>
              <a:buFont typeface="Roboto Condensed Light"/>
              <a:buAutoNum type="alphaLcPeriod"/>
              <a:defRPr/>
            </a:lvl8pPr>
            <a:lvl9pPr marL="4114800" lvl="8" indent="-304800" rtl="0">
              <a:lnSpc>
                <a:spcPct val="115000"/>
              </a:lnSpc>
              <a:spcBef>
                <a:spcPts val="1600"/>
              </a:spcBef>
              <a:spcAft>
                <a:spcPts val="1600"/>
              </a:spcAft>
              <a:buSzPts val="1200"/>
              <a:buFont typeface="Roboto Condensed Light"/>
              <a:buAutoNum type="romanLcPeriod"/>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2"/>
        <p:cNvGrpSpPr/>
        <p:nvPr/>
      </p:nvGrpSpPr>
      <p:grpSpPr>
        <a:xfrm>
          <a:off x="0" y="0"/>
          <a:ext cx="0" cy="0"/>
          <a:chOff x="0" y="0"/>
          <a:chExt cx="0" cy="0"/>
        </a:xfrm>
      </p:grpSpPr>
      <p:pic>
        <p:nvPicPr>
          <p:cNvPr id="33" name="Google Shape;33;p5"/>
          <p:cNvPicPr preferRelativeResize="0"/>
          <p:nvPr/>
        </p:nvPicPr>
        <p:blipFill rotWithShape="1">
          <a:blip r:embed="rId2">
            <a:alphaModFix amt="38000"/>
          </a:blip>
          <a:srcRect t="37942"/>
          <a:stretch/>
        </p:blipFill>
        <p:spPr>
          <a:xfrm rot="10800000" flipH="1">
            <a:off x="-363550" y="0"/>
            <a:ext cx="9871124" cy="4591304"/>
          </a:xfrm>
          <a:prstGeom prst="rect">
            <a:avLst/>
          </a:prstGeom>
          <a:noFill/>
          <a:ln>
            <a:noFill/>
          </a:ln>
        </p:spPr>
      </p:pic>
      <p:pic>
        <p:nvPicPr>
          <p:cNvPr id="34" name="Google Shape;34;p5"/>
          <p:cNvPicPr preferRelativeResize="0"/>
          <p:nvPr/>
        </p:nvPicPr>
        <p:blipFill>
          <a:blip r:embed="rId3">
            <a:alphaModFix amt="62000"/>
          </a:blip>
          <a:stretch>
            <a:fillRect/>
          </a:stretch>
        </p:blipFill>
        <p:spPr>
          <a:xfrm rot="-4516150">
            <a:off x="-343832" y="4066842"/>
            <a:ext cx="1423990" cy="1423990"/>
          </a:xfrm>
          <a:prstGeom prst="rect">
            <a:avLst/>
          </a:prstGeom>
          <a:noFill/>
          <a:ln>
            <a:noFill/>
          </a:ln>
        </p:spPr>
      </p:pic>
      <p:pic>
        <p:nvPicPr>
          <p:cNvPr id="35" name="Google Shape;35;p5"/>
          <p:cNvPicPr preferRelativeResize="0"/>
          <p:nvPr/>
        </p:nvPicPr>
        <p:blipFill rotWithShape="1">
          <a:blip r:embed="rId4">
            <a:alphaModFix amt="57000"/>
          </a:blip>
          <a:srcRect/>
          <a:stretch/>
        </p:blipFill>
        <p:spPr>
          <a:xfrm rot="487126" flipH="1">
            <a:off x="8490224" y="504332"/>
            <a:ext cx="904237" cy="904243"/>
          </a:xfrm>
          <a:prstGeom prst="rect">
            <a:avLst/>
          </a:prstGeom>
          <a:noFill/>
          <a:ln>
            <a:noFill/>
          </a:ln>
        </p:spPr>
      </p:pic>
      <p:pic>
        <p:nvPicPr>
          <p:cNvPr id="36" name="Google Shape;36;p5"/>
          <p:cNvPicPr preferRelativeResize="0"/>
          <p:nvPr/>
        </p:nvPicPr>
        <p:blipFill rotWithShape="1">
          <a:blip r:embed="rId5">
            <a:alphaModFix amt="66000"/>
          </a:blip>
          <a:srcRect/>
          <a:stretch/>
        </p:blipFill>
        <p:spPr>
          <a:xfrm rot="487156" flipH="1">
            <a:off x="110844" y="4126430"/>
            <a:ext cx="633770" cy="633817"/>
          </a:xfrm>
          <a:prstGeom prst="rect">
            <a:avLst/>
          </a:prstGeom>
          <a:noFill/>
          <a:ln>
            <a:noFill/>
          </a:ln>
        </p:spPr>
      </p:pic>
      <p:pic>
        <p:nvPicPr>
          <p:cNvPr id="37" name="Google Shape;37;p5"/>
          <p:cNvPicPr preferRelativeResize="0"/>
          <p:nvPr/>
        </p:nvPicPr>
        <p:blipFill rotWithShape="1">
          <a:blip r:embed="rId6">
            <a:alphaModFix amt="28000"/>
          </a:blip>
          <a:srcRect/>
          <a:stretch/>
        </p:blipFill>
        <p:spPr>
          <a:xfrm rot="-9127495">
            <a:off x="8267789" y="-189528"/>
            <a:ext cx="1227344" cy="1227345"/>
          </a:xfrm>
          <a:prstGeom prst="rect">
            <a:avLst/>
          </a:prstGeom>
          <a:noFill/>
          <a:ln>
            <a:noFill/>
          </a:ln>
        </p:spPr>
      </p:pic>
      <p:sp>
        <p:nvSpPr>
          <p:cNvPr id="38" name="Google Shape;38;p5"/>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39" name="Google Shape;39;p5"/>
          <p:cNvSpPr txBox="1">
            <a:spLocks noGrp="1"/>
          </p:cNvSpPr>
          <p:nvPr>
            <p:ph type="title" idx="2"/>
          </p:nvPr>
        </p:nvSpPr>
        <p:spPr>
          <a:xfrm>
            <a:off x="1537425" y="2938900"/>
            <a:ext cx="2742600" cy="446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2500">
                <a:solidFill>
                  <a:schemeClr val="lt2"/>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40" name="Google Shape;40;p5"/>
          <p:cNvSpPr txBox="1">
            <a:spLocks noGrp="1"/>
          </p:cNvSpPr>
          <p:nvPr>
            <p:ph type="title" idx="3"/>
          </p:nvPr>
        </p:nvSpPr>
        <p:spPr>
          <a:xfrm>
            <a:off x="4863974" y="2938900"/>
            <a:ext cx="2742600" cy="446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2500">
                <a:solidFill>
                  <a:schemeClr val="lt2"/>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41" name="Google Shape;41;p5"/>
          <p:cNvSpPr txBox="1">
            <a:spLocks noGrp="1"/>
          </p:cNvSpPr>
          <p:nvPr>
            <p:ph type="subTitle" idx="1"/>
          </p:nvPr>
        </p:nvSpPr>
        <p:spPr>
          <a:xfrm>
            <a:off x="4863975" y="3385375"/>
            <a:ext cx="2742600" cy="9849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800"/>
              <a:buNone/>
              <a:defRPr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42" name="Google Shape;42;p5"/>
          <p:cNvSpPr txBox="1">
            <a:spLocks noGrp="1"/>
          </p:cNvSpPr>
          <p:nvPr>
            <p:ph type="subTitle" idx="4"/>
          </p:nvPr>
        </p:nvSpPr>
        <p:spPr>
          <a:xfrm>
            <a:off x="1537425" y="3385375"/>
            <a:ext cx="2742600" cy="9849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800"/>
              <a:buNone/>
              <a:defRPr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50"/>
        <p:cNvGrpSpPr/>
        <p:nvPr/>
      </p:nvGrpSpPr>
      <p:grpSpPr>
        <a:xfrm>
          <a:off x="0" y="0"/>
          <a:ext cx="0" cy="0"/>
          <a:chOff x="0" y="0"/>
          <a:chExt cx="0" cy="0"/>
        </a:xfrm>
      </p:grpSpPr>
      <p:pic>
        <p:nvPicPr>
          <p:cNvPr id="51" name="Google Shape;51;p7"/>
          <p:cNvPicPr preferRelativeResize="0"/>
          <p:nvPr/>
        </p:nvPicPr>
        <p:blipFill rotWithShape="1">
          <a:blip r:embed="rId2">
            <a:alphaModFix amt="31000"/>
          </a:blip>
          <a:srcRect t="34167"/>
          <a:stretch/>
        </p:blipFill>
        <p:spPr>
          <a:xfrm>
            <a:off x="-159050" y="2152649"/>
            <a:ext cx="6918400" cy="3413775"/>
          </a:xfrm>
          <a:prstGeom prst="rect">
            <a:avLst/>
          </a:prstGeom>
          <a:noFill/>
          <a:ln>
            <a:noFill/>
          </a:ln>
        </p:spPr>
      </p:pic>
      <p:pic>
        <p:nvPicPr>
          <p:cNvPr id="52" name="Google Shape;52;p7"/>
          <p:cNvPicPr preferRelativeResize="0"/>
          <p:nvPr/>
        </p:nvPicPr>
        <p:blipFill rotWithShape="1">
          <a:blip r:embed="rId3">
            <a:alphaModFix amt="38000"/>
          </a:blip>
          <a:srcRect t="37942"/>
          <a:stretch/>
        </p:blipFill>
        <p:spPr>
          <a:xfrm rot="10800000" flipH="1">
            <a:off x="-1044675" y="-955727"/>
            <a:ext cx="10188677" cy="4739002"/>
          </a:xfrm>
          <a:prstGeom prst="rect">
            <a:avLst/>
          </a:prstGeom>
          <a:noFill/>
          <a:ln>
            <a:noFill/>
          </a:ln>
        </p:spPr>
      </p:pic>
      <p:pic>
        <p:nvPicPr>
          <p:cNvPr id="53" name="Google Shape;53;p7"/>
          <p:cNvPicPr preferRelativeResize="0"/>
          <p:nvPr/>
        </p:nvPicPr>
        <p:blipFill rotWithShape="1">
          <a:blip r:embed="rId4">
            <a:alphaModFix amt="75000"/>
          </a:blip>
          <a:srcRect/>
          <a:stretch/>
        </p:blipFill>
        <p:spPr>
          <a:xfrm rot="6847915">
            <a:off x="5437007" y="4336771"/>
            <a:ext cx="534664" cy="534659"/>
          </a:xfrm>
          <a:prstGeom prst="rect">
            <a:avLst/>
          </a:prstGeom>
          <a:noFill/>
          <a:ln>
            <a:noFill/>
          </a:ln>
        </p:spPr>
      </p:pic>
      <p:sp>
        <p:nvSpPr>
          <p:cNvPr id="54" name="Google Shape;54;p7"/>
          <p:cNvSpPr txBox="1">
            <a:spLocks noGrp="1"/>
          </p:cNvSpPr>
          <p:nvPr>
            <p:ph type="body" idx="1"/>
          </p:nvPr>
        </p:nvSpPr>
        <p:spPr>
          <a:xfrm>
            <a:off x="720000" y="1657950"/>
            <a:ext cx="3650100" cy="2616600"/>
          </a:xfrm>
          <a:prstGeom prst="rect">
            <a:avLst/>
          </a:prstGeom>
        </p:spPr>
        <p:txBody>
          <a:bodyPr spcFirstLastPara="1" wrap="square" lIns="91425" tIns="91425" rIns="91425" bIns="91425" anchor="ctr" anchorCtr="0">
            <a:noAutofit/>
          </a:bodyPr>
          <a:lstStyle>
            <a:lvl1pPr marL="457200" lvl="0" indent="-317500" rtl="0">
              <a:lnSpc>
                <a:spcPct val="100000"/>
              </a:lnSpc>
              <a:spcBef>
                <a:spcPts val="0"/>
              </a:spcBef>
              <a:spcAft>
                <a:spcPts val="0"/>
              </a:spcAft>
              <a:buClr>
                <a:schemeClr val="lt2"/>
              </a:buClr>
              <a:buSzPts val="1400"/>
              <a:buChar char="●"/>
              <a:defRPr/>
            </a:lvl1pPr>
            <a:lvl2pPr marL="914400" lvl="1" indent="-317500" rtl="0">
              <a:lnSpc>
                <a:spcPct val="115000"/>
              </a:lnSpc>
              <a:spcBef>
                <a:spcPts val="0"/>
              </a:spcBef>
              <a:spcAft>
                <a:spcPts val="0"/>
              </a:spcAft>
              <a:buSzPts val="1400"/>
              <a:buChar char="○"/>
              <a:defRPr/>
            </a:lvl2pPr>
            <a:lvl3pPr marL="1371600" lvl="2" indent="-317500" rtl="0">
              <a:lnSpc>
                <a:spcPct val="115000"/>
              </a:lnSpc>
              <a:spcBef>
                <a:spcPts val="1600"/>
              </a:spcBef>
              <a:spcAft>
                <a:spcPts val="0"/>
              </a:spcAft>
              <a:buSzPts val="1400"/>
              <a:buChar char="■"/>
              <a:defRPr/>
            </a:lvl3pPr>
            <a:lvl4pPr marL="1828800" lvl="3" indent="-317500" rtl="0">
              <a:lnSpc>
                <a:spcPct val="115000"/>
              </a:lnSpc>
              <a:spcBef>
                <a:spcPts val="1600"/>
              </a:spcBef>
              <a:spcAft>
                <a:spcPts val="0"/>
              </a:spcAft>
              <a:buSzPts val="1400"/>
              <a:buChar char="●"/>
              <a:defRPr/>
            </a:lvl4pPr>
            <a:lvl5pPr marL="2286000" lvl="4" indent="-317500" rtl="0">
              <a:lnSpc>
                <a:spcPct val="115000"/>
              </a:lnSpc>
              <a:spcBef>
                <a:spcPts val="1600"/>
              </a:spcBef>
              <a:spcAft>
                <a:spcPts val="0"/>
              </a:spcAft>
              <a:buSzPts val="1400"/>
              <a:buChar char="○"/>
              <a:defRPr/>
            </a:lvl5pPr>
            <a:lvl6pPr marL="2743200" lvl="5" indent="-317500" rtl="0">
              <a:lnSpc>
                <a:spcPct val="115000"/>
              </a:lnSpc>
              <a:spcBef>
                <a:spcPts val="1600"/>
              </a:spcBef>
              <a:spcAft>
                <a:spcPts val="0"/>
              </a:spcAft>
              <a:buSzPts val="1400"/>
              <a:buChar char="■"/>
              <a:defRPr/>
            </a:lvl6pPr>
            <a:lvl7pPr marL="3200400" lvl="6" indent="-317500" rtl="0">
              <a:lnSpc>
                <a:spcPct val="115000"/>
              </a:lnSpc>
              <a:spcBef>
                <a:spcPts val="1600"/>
              </a:spcBef>
              <a:spcAft>
                <a:spcPts val="0"/>
              </a:spcAft>
              <a:buSzPts val="1400"/>
              <a:buChar char="●"/>
              <a:defRPr/>
            </a:lvl7pPr>
            <a:lvl8pPr marL="3657600" lvl="7" indent="-317500" rtl="0">
              <a:lnSpc>
                <a:spcPct val="115000"/>
              </a:lnSpc>
              <a:spcBef>
                <a:spcPts val="1600"/>
              </a:spcBef>
              <a:spcAft>
                <a:spcPts val="0"/>
              </a:spcAft>
              <a:buSzPts val="1400"/>
              <a:buChar char="○"/>
              <a:defRPr/>
            </a:lvl8pPr>
            <a:lvl9pPr marL="4114800" lvl="8" indent="-317500" rtl="0">
              <a:lnSpc>
                <a:spcPct val="115000"/>
              </a:lnSpc>
              <a:spcBef>
                <a:spcPts val="1600"/>
              </a:spcBef>
              <a:spcAft>
                <a:spcPts val="1600"/>
              </a:spcAft>
              <a:buSzPts val="1400"/>
              <a:buChar char="■"/>
              <a:defRPr/>
            </a:lvl9pPr>
          </a:lstStyle>
          <a:p>
            <a:endParaRPr/>
          </a:p>
        </p:txBody>
      </p:sp>
      <p:sp>
        <p:nvSpPr>
          <p:cNvPr id="55" name="Google Shape;55;p7"/>
          <p:cNvSpPr txBox="1">
            <a:spLocks noGrp="1"/>
          </p:cNvSpPr>
          <p:nvPr>
            <p:ph type="title"/>
          </p:nvPr>
        </p:nvSpPr>
        <p:spPr>
          <a:xfrm>
            <a:off x="720000" y="1085250"/>
            <a:ext cx="3650100" cy="5727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56"/>
        <p:cNvGrpSpPr/>
        <p:nvPr/>
      </p:nvGrpSpPr>
      <p:grpSpPr>
        <a:xfrm>
          <a:off x="0" y="0"/>
          <a:ext cx="0" cy="0"/>
          <a:chOff x="0" y="0"/>
          <a:chExt cx="0" cy="0"/>
        </a:xfrm>
      </p:grpSpPr>
      <p:pic>
        <p:nvPicPr>
          <p:cNvPr id="57" name="Google Shape;57;p8"/>
          <p:cNvPicPr preferRelativeResize="0"/>
          <p:nvPr/>
        </p:nvPicPr>
        <p:blipFill rotWithShape="1">
          <a:blip r:embed="rId2">
            <a:alphaModFix amt="31000"/>
          </a:blip>
          <a:srcRect t="34167"/>
          <a:stretch/>
        </p:blipFill>
        <p:spPr>
          <a:xfrm rot="10800000">
            <a:off x="2308425" y="-49902"/>
            <a:ext cx="6918400" cy="3413775"/>
          </a:xfrm>
          <a:prstGeom prst="rect">
            <a:avLst/>
          </a:prstGeom>
          <a:noFill/>
          <a:ln>
            <a:noFill/>
          </a:ln>
        </p:spPr>
      </p:pic>
      <p:pic>
        <p:nvPicPr>
          <p:cNvPr id="58" name="Google Shape;58;p8"/>
          <p:cNvPicPr preferRelativeResize="0"/>
          <p:nvPr/>
        </p:nvPicPr>
        <p:blipFill rotWithShape="1">
          <a:blip r:embed="rId2">
            <a:alphaModFix amt="31000"/>
          </a:blip>
          <a:srcRect b="71614"/>
          <a:stretch/>
        </p:blipFill>
        <p:spPr>
          <a:xfrm rot="10800000">
            <a:off x="0" y="3763547"/>
            <a:ext cx="6918400" cy="1471927"/>
          </a:xfrm>
          <a:prstGeom prst="rect">
            <a:avLst/>
          </a:prstGeom>
          <a:noFill/>
          <a:ln>
            <a:noFill/>
          </a:ln>
        </p:spPr>
      </p:pic>
      <p:pic>
        <p:nvPicPr>
          <p:cNvPr id="59" name="Google Shape;59;p8"/>
          <p:cNvPicPr preferRelativeResize="0"/>
          <p:nvPr/>
        </p:nvPicPr>
        <p:blipFill rotWithShape="1">
          <a:blip r:embed="rId3">
            <a:alphaModFix amt="75000"/>
          </a:blip>
          <a:srcRect/>
          <a:stretch/>
        </p:blipFill>
        <p:spPr>
          <a:xfrm rot="-10312851" flipH="1">
            <a:off x="4222872" y="262574"/>
            <a:ext cx="570833" cy="570851"/>
          </a:xfrm>
          <a:prstGeom prst="rect">
            <a:avLst/>
          </a:prstGeom>
          <a:noFill/>
          <a:ln>
            <a:noFill/>
          </a:ln>
        </p:spPr>
      </p:pic>
      <p:pic>
        <p:nvPicPr>
          <p:cNvPr id="60" name="Google Shape;60;p8"/>
          <p:cNvPicPr preferRelativeResize="0"/>
          <p:nvPr/>
        </p:nvPicPr>
        <p:blipFill rotWithShape="1">
          <a:blip r:embed="rId4">
            <a:alphaModFix amt="84000"/>
          </a:blip>
          <a:srcRect/>
          <a:stretch/>
        </p:blipFill>
        <p:spPr>
          <a:xfrm rot="-487121">
            <a:off x="408489" y="4299490"/>
            <a:ext cx="609218" cy="609220"/>
          </a:xfrm>
          <a:prstGeom prst="rect">
            <a:avLst/>
          </a:prstGeom>
          <a:noFill/>
          <a:ln>
            <a:noFill/>
          </a:ln>
        </p:spPr>
      </p:pic>
      <p:pic>
        <p:nvPicPr>
          <p:cNvPr id="61" name="Google Shape;61;p8"/>
          <p:cNvPicPr preferRelativeResize="0"/>
          <p:nvPr/>
        </p:nvPicPr>
        <p:blipFill rotWithShape="1">
          <a:blip r:embed="rId5">
            <a:alphaModFix amt="81000"/>
          </a:blip>
          <a:srcRect/>
          <a:stretch/>
        </p:blipFill>
        <p:spPr>
          <a:xfrm rot="117638">
            <a:off x="-655896" y="-1047152"/>
            <a:ext cx="2386318" cy="2386355"/>
          </a:xfrm>
          <a:prstGeom prst="rect">
            <a:avLst/>
          </a:prstGeom>
          <a:noFill/>
          <a:ln>
            <a:noFill/>
          </a:ln>
        </p:spPr>
      </p:pic>
      <p:sp>
        <p:nvSpPr>
          <p:cNvPr id="62" name="Google Shape;62;p8"/>
          <p:cNvSpPr txBox="1">
            <a:spLocks noGrp="1"/>
          </p:cNvSpPr>
          <p:nvPr>
            <p:ph type="title"/>
          </p:nvPr>
        </p:nvSpPr>
        <p:spPr>
          <a:xfrm>
            <a:off x="713100" y="1307100"/>
            <a:ext cx="4602000" cy="2529300"/>
          </a:xfrm>
          <a:prstGeom prst="rect">
            <a:avLst/>
          </a:prstGeom>
        </p:spPr>
        <p:txBody>
          <a:bodyPr spcFirstLastPara="1" wrap="square" lIns="91425" tIns="91425" rIns="91425" bIns="91425" anchor="ctr" anchorCtr="0">
            <a:noAutofit/>
          </a:bodyPr>
          <a:lstStyle>
            <a:lvl1pPr lvl="0" algn="ctr">
              <a:lnSpc>
                <a:spcPct val="80000"/>
              </a:lnSpc>
              <a:spcBef>
                <a:spcPts val="0"/>
              </a:spcBef>
              <a:spcAft>
                <a:spcPts val="0"/>
              </a:spcAft>
              <a:buSzPts val="4800"/>
              <a:buNone/>
              <a:defRPr sz="10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90"/>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Quote">
  <p:cSld name="BLANK_1_1">
    <p:spTree>
      <p:nvGrpSpPr>
        <p:cNvPr id="1" name="Shape 122"/>
        <p:cNvGrpSpPr/>
        <p:nvPr/>
      </p:nvGrpSpPr>
      <p:grpSpPr>
        <a:xfrm>
          <a:off x="0" y="0"/>
          <a:ext cx="0" cy="0"/>
          <a:chOff x="0" y="0"/>
          <a:chExt cx="0" cy="0"/>
        </a:xfrm>
      </p:grpSpPr>
      <p:pic>
        <p:nvPicPr>
          <p:cNvPr id="123" name="Google Shape;123;p15"/>
          <p:cNvPicPr preferRelativeResize="0"/>
          <p:nvPr/>
        </p:nvPicPr>
        <p:blipFill rotWithShape="1">
          <a:blip r:embed="rId2">
            <a:alphaModFix amt="31000"/>
          </a:blip>
          <a:srcRect t="34167"/>
          <a:stretch/>
        </p:blipFill>
        <p:spPr>
          <a:xfrm rot="10800000">
            <a:off x="2384674" y="0"/>
            <a:ext cx="6918400" cy="3413775"/>
          </a:xfrm>
          <a:prstGeom prst="rect">
            <a:avLst/>
          </a:prstGeom>
          <a:noFill/>
          <a:ln>
            <a:noFill/>
          </a:ln>
        </p:spPr>
      </p:pic>
      <p:pic>
        <p:nvPicPr>
          <p:cNvPr id="124" name="Google Shape;124;p15"/>
          <p:cNvPicPr preferRelativeResize="0"/>
          <p:nvPr/>
        </p:nvPicPr>
        <p:blipFill rotWithShape="1">
          <a:blip r:embed="rId3">
            <a:alphaModFix amt="38000"/>
          </a:blip>
          <a:srcRect t="37942"/>
          <a:stretch/>
        </p:blipFill>
        <p:spPr>
          <a:xfrm flipH="1">
            <a:off x="-363550" y="2123345"/>
            <a:ext cx="9871124" cy="4591304"/>
          </a:xfrm>
          <a:prstGeom prst="rect">
            <a:avLst/>
          </a:prstGeom>
          <a:noFill/>
          <a:ln>
            <a:noFill/>
          </a:ln>
        </p:spPr>
      </p:pic>
      <p:sp>
        <p:nvSpPr>
          <p:cNvPr id="125" name="Google Shape;125;p15"/>
          <p:cNvSpPr txBox="1">
            <a:spLocks noGrp="1"/>
          </p:cNvSpPr>
          <p:nvPr>
            <p:ph type="title"/>
          </p:nvPr>
        </p:nvSpPr>
        <p:spPr>
          <a:xfrm>
            <a:off x="2984200" y="3062550"/>
            <a:ext cx="5446800" cy="4968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500"/>
              <a:buNone/>
              <a:defRPr sz="25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26" name="Google Shape;126;p15"/>
          <p:cNvSpPr txBox="1">
            <a:spLocks noGrp="1"/>
          </p:cNvSpPr>
          <p:nvPr>
            <p:ph type="subTitle" idx="1"/>
          </p:nvPr>
        </p:nvSpPr>
        <p:spPr>
          <a:xfrm>
            <a:off x="2984200" y="1584150"/>
            <a:ext cx="5446800" cy="14784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2500"/>
              <a:buNone/>
              <a:defRPr sz="2500"/>
            </a:lvl1pPr>
            <a:lvl2pPr lvl="1" algn="ctr" rtl="0">
              <a:lnSpc>
                <a:spcPct val="100000"/>
              </a:lnSpc>
              <a:spcBef>
                <a:spcPts val="0"/>
              </a:spcBef>
              <a:spcAft>
                <a:spcPts val="0"/>
              </a:spcAft>
              <a:buSzPts val="2500"/>
              <a:buNone/>
              <a:defRPr sz="2500"/>
            </a:lvl2pPr>
            <a:lvl3pPr lvl="2" algn="ctr" rtl="0">
              <a:lnSpc>
                <a:spcPct val="100000"/>
              </a:lnSpc>
              <a:spcBef>
                <a:spcPts val="1600"/>
              </a:spcBef>
              <a:spcAft>
                <a:spcPts val="0"/>
              </a:spcAft>
              <a:buSzPts val="2500"/>
              <a:buNone/>
              <a:defRPr sz="2500"/>
            </a:lvl3pPr>
            <a:lvl4pPr lvl="3" algn="ctr" rtl="0">
              <a:lnSpc>
                <a:spcPct val="100000"/>
              </a:lnSpc>
              <a:spcBef>
                <a:spcPts val="1600"/>
              </a:spcBef>
              <a:spcAft>
                <a:spcPts val="0"/>
              </a:spcAft>
              <a:buSzPts val="2500"/>
              <a:buNone/>
              <a:defRPr sz="2500"/>
            </a:lvl4pPr>
            <a:lvl5pPr lvl="4" algn="ctr" rtl="0">
              <a:lnSpc>
                <a:spcPct val="100000"/>
              </a:lnSpc>
              <a:spcBef>
                <a:spcPts val="1600"/>
              </a:spcBef>
              <a:spcAft>
                <a:spcPts val="0"/>
              </a:spcAft>
              <a:buSzPts val="2500"/>
              <a:buNone/>
              <a:defRPr sz="2500"/>
            </a:lvl5pPr>
            <a:lvl6pPr lvl="5" algn="ctr" rtl="0">
              <a:lnSpc>
                <a:spcPct val="100000"/>
              </a:lnSpc>
              <a:spcBef>
                <a:spcPts val="1600"/>
              </a:spcBef>
              <a:spcAft>
                <a:spcPts val="0"/>
              </a:spcAft>
              <a:buSzPts val="2500"/>
              <a:buNone/>
              <a:defRPr sz="2500"/>
            </a:lvl6pPr>
            <a:lvl7pPr lvl="6" algn="ctr" rtl="0">
              <a:lnSpc>
                <a:spcPct val="100000"/>
              </a:lnSpc>
              <a:spcBef>
                <a:spcPts val="1600"/>
              </a:spcBef>
              <a:spcAft>
                <a:spcPts val="0"/>
              </a:spcAft>
              <a:buSzPts val="2500"/>
              <a:buNone/>
              <a:defRPr sz="2500"/>
            </a:lvl7pPr>
            <a:lvl8pPr lvl="7" algn="ctr" rtl="0">
              <a:lnSpc>
                <a:spcPct val="100000"/>
              </a:lnSpc>
              <a:spcBef>
                <a:spcPts val="1600"/>
              </a:spcBef>
              <a:spcAft>
                <a:spcPts val="0"/>
              </a:spcAft>
              <a:buSzPts val="2500"/>
              <a:buNone/>
              <a:defRPr sz="2500"/>
            </a:lvl8pPr>
            <a:lvl9pPr lvl="8" algn="ctr" rtl="0">
              <a:lnSpc>
                <a:spcPct val="100000"/>
              </a:lnSpc>
              <a:spcBef>
                <a:spcPts val="1600"/>
              </a:spcBef>
              <a:spcAft>
                <a:spcPts val="1600"/>
              </a:spcAft>
              <a:buSzPts val="2500"/>
              <a:buNone/>
              <a:defRPr sz="2500"/>
            </a:lvl9pPr>
          </a:lstStyle>
          <a:p>
            <a:endParaRPr/>
          </a:p>
        </p:txBody>
      </p:sp>
      <p:pic>
        <p:nvPicPr>
          <p:cNvPr id="127" name="Google Shape;127;p15"/>
          <p:cNvPicPr preferRelativeResize="0"/>
          <p:nvPr/>
        </p:nvPicPr>
        <p:blipFill rotWithShape="1">
          <a:blip r:embed="rId4">
            <a:alphaModFix amt="87000"/>
          </a:blip>
          <a:srcRect/>
          <a:stretch/>
        </p:blipFill>
        <p:spPr>
          <a:xfrm rot="117638">
            <a:off x="7922272" y="4080992"/>
            <a:ext cx="2073707" cy="2073742"/>
          </a:xfrm>
          <a:prstGeom prst="rect">
            <a:avLst/>
          </a:prstGeom>
          <a:noFill/>
          <a:ln>
            <a:noFill/>
          </a:ln>
        </p:spPr>
      </p:pic>
      <p:pic>
        <p:nvPicPr>
          <p:cNvPr id="128" name="Google Shape;128;p15"/>
          <p:cNvPicPr preferRelativeResize="0"/>
          <p:nvPr/>
        </p:nvPicPr>
        <p:blipFill rotWithShape="1">
          <a:blip r:embed="rId5">
            <a:alphaModFix amt="75000"/>
          </a:blip>
          <a:srcRect/>
          <a:stretch/>
        </p:blipFill>
        <p:spPr>
          <a:xfrm rot="-487116">
            <a:off x="5598628" y="225959"/>
            <a:ext cx="626900" cy="626876"/>
          </a:xfrm>
          <a:prstGeom prst="rect">
            <a:avLst/>
          </a:prstGeom>
          <a:noFill/>
          <a:ln>
            <a:noFill/>
          </a:ln>
        </p:spPr>
      </p:pic>
      <p:pic>
        <p:nvPicPr>
          <p:cNvPr id="129" name="Google Shape;129;p15"/>
          <p:cNvPicPr preferRelativeResize="0"/>
          <p:nvPr/>
        </p:nvPicPr>
        <p:blipFill rotWithShape="1">
          <a:blip r:embed="rId6">
            <a:alphaModFix amt="69000"/>
          </a:blip>
          <a:srcRect/>
          <a:stretch/>
        </p:blipFill>
        <p:spPr>
          <a:xfrm rot="487119" flipH="1">
            <a:off x="3612619" y="4307468"/>
            <a:ext cx="593262" cy="593263"/>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text 1">
  <p:cSld name="CUSTOM">
    <p:spTree>
      <p:nvGrpSpPr>
        <p:cNvPr id="1" name="Shape 130"/>
        <p:cNvGrpSpPr/>
        <p:nvPr/>
      </p:nvGrpSpPr>
      <p:grpSpPr>
        <a:xfrm>
          <a:off x="0" y="0"/>
          <a:ext cx="0" cy="0"/>
          <a:chOff x="0" y="0"/>
          <a:chExt cx="0" cy="0"/>
        </a:xfrm>
      </p:grpSpPr>
      <p:pic>
        <p:nvPicPr>
          <p:cNvPr id="131" name="Google Shape;131;p16"/>
          <p:cNvPicPr preferRelativeResize="0"/>
          <p:nvPr/>
        </p:nvPicPr>
        <p:blipFill rotWithShape="1">
          <a:blip r:embed="rId2">
            <a:alphaModFix amt="38000"/>
          </a:blip>
          <a:srcRect t="37942"/>
          <a:stretch/>
        </p:blipFill>
        <p:spPr>
          <a:xfrm rot="10800000">
            <a:off x="-714678" y="-955727"/>
            <a:ext cx="10188677" cy="4739002"/>
          </a:xfrm>
          <a:prstGeom prst="rect">
            <a:avLst/>
          </a:prstGeom>
          <a:noFill/>
          <a:ln>
            <a:noFill/>
          </a:ln>
        </p:spPr>
      </p:pic>
      <p:pic>
        <p:nvPicPr>
          <p:cNvPr id="132" name="Google Shape;132;p16"/>
          <p:cNvPicPr preferRelativeResize="0"/>
          <p:nvPr/>
        </p:nvPicPr>
        <p:blipFill rotWithShape="1">
          <a:blip r:embed="rId3">
            <a:alphaModFix amt="31000"/>
          </a:blip>
          <a:srcRect t="34167"/>
          <a:stretch/>
        </p:blipFill>
        <p:spPr>
          <a:xfrm flipH="1">
            <a:off x="2994549" y="2209799"/>
            <a:ext cx="6918400" cy="3413775"/>
          </a:xfrm>
          <a:prstGeom prst="rect">
            <a:avLst/>
          </a:prstGeom>
          <a:noFill/>
          <a:ln>
            <a:noFill/>
          </a:ln>
        </p:spPr>
      </p:pic>
      <p:pic>
        <p:nvPicPr>
          <p:cNvPr id="133" name="Google Shape;133;p16"/>
          <p:cNvPicPr preferRelativeResize="0"/>
          <p:nvPr/>
        </p:nvPicPr>
        <p:blipFill rotWithShape="1">
          <a:blip r:embed="rId4">
            <a:alphaModFix amt="75000"/>
          </a:blip>
          <a:srcRect/>
          <a:stretch/>
        </p:blipFill>
        <p:spPr>
          <a:xfrm rot="-6847915" flipH="1">
            <a:off x="2457654" y="4336771"/>
            <a:ext cx="534664" cy="534659"/>
          </a:xfrm>
          <a:prstGeom prst="rect">
            <a:avLst/>
          </a:prstGeom>
          <a:noFill/>
          <a:ln>
            <a:noFill/>
          </a:ln>
        </p:spPr>
      </p:pic>
      <p:sp>
        <p:nvSpPr>
          <p:cNvPr id="134" name="Google Shape;134;p16"/>
          <p:cNvSpPr txBox="1">
            <a:spLocks noGrp="1"/>
          </p:cNvSpPr>
          <p:nvPr>
            <p:ph type="title"/>
          </p:nvPr>
        </p:nvSpPr>
        <p:spPr>
          <a:xfrm>
            <a:off x="4476600" y="1289125"/>
            <a:ext cx="3954300" cy="15606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35" name="Google Shape;135;p16"/>
          <p:cNvSpPr txBox="1">
            <a:spLocks noGrp="1"/>
          </p:cNvSpPr>
          <p:nvPr>
            <p:ph type="subTitle" idx="1"/>
          </p:nvPr>
        </p:nvSpPr>
        <p:spPr>
          <a:xfrm>
            <a:off x="4476600" y="2849675"/>
            <a:ext cx="3954300" cy="1004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ackground">
  <p:cSld name="CUSTOM_9">
    <p:spTree>
      <p:nvGrpSpPr>
        <p:cNvPr id="1" name="Shape 275"/>
        <p:cNvGrpSpPr/>
        <p:nvPr/>
      </p:nvGrpSpPr>
      <p:grpSpPr>
        <a:xfrm>
          <a:off x="0" y="0"/>
          <a:ext cx="0" cy="0"/>
          <a:chOff x="0" y="0"/>
          <a:chExt cx="0" cy="0"/>
        </a:xfrm>
      </p:grpSpPr>
      <p:pic>
        <p:nvPicPr>
          <p:cNvPr id="276" name="Google Shape;276;p29"/>
          <p:cNvPicPr preferRelativeResize="0"/>
          <p:nvPr/>
        </p:nvPicPr>
        <p:blipFill rotWithShape="1">
          <a:blip r:embed="rId2">
            <a:alphaModFix amt="31000"/>
          </a:blip>
          <a:srcRect t="34167"/>
          <a:stretch/>
        </p:blipFill>
        <p:spPr>
          <a:xfrm>
            <a:off x="-159050" y="2152649"/>
            <a:ext cx="6918400" cy="3413775"/>
          </a:xfrm>
          <a:prstGeom prst="rect">
            <a:avLst/>
          </a:prstGeom>
          <a:noFill/>
          <a:ln>
            <a:noFill/>
          </a:ln>
        </p:spPr>
      </p:pic>
      <p:pic>
        <p:nvPicPr>
          <p:cNvPr id="277" name="Google Shape;277;p29"/>
          <p:cNvPicPr preferRelativeResize="0"/>
          <p:nvPr/>
        </p:nvPicPr>
        <p:blipFill rotWithShape="1">
          <a:blip r:embed="rId3">
            <a:alphaModFix amt="38000"/>
          </a:blip>
          <a:srcRect t="37942"/>
          <a:stretch/>
        </p:blipFill>
        <p:spPr>
          <a:xfrm rot="10800000" flipH="1">
            <a:off x="-363550" y="0"/>
            <a:ext cx="9871124" cy="4591304"/>
          </a:xfrm>
          <a:prstGeom prst="rect">
            <a:avLst/>
          </a:prstGeom>
          <a:noFill/>
          <a:ln>
            <a:noFill/>
          </a:ln>
        </p:spPr>
      </p:pic>
      <p:pic>
        <p:nvPicPr>
          <p:cNvPr id="278" name="Google Shape;278;p29"/>
          <p:cNvPicPr preferRelativeResize="0"/>
          <p:nvPr/>
        </p:nvPicPr>
        <p:blipFill rotWithShape="1">
          <a:blip r:embed="rId4">
            <a:alphaModFix amt="87000"/>
          </a:blip>
          <a:srcRect/>
          <a:stretch/>
        </p:blipFill>
        <p:spPr>
          <a:xfrm rot="-117636" flipH="1">
            <a:off x="-836824" y="-782924"/>
            <a:ext cx="3037322" cy="3037340"/>
          </a:xfrm>
          <a:prstGeom prst="rect">
            <a:avLst/>
          </a:prstGeom>
          <a:noFill/>
          <a:ln>
            <a:noFill/>
          </a:ln>
        </p:spPr>
      </p:pic>
      <p:pic>
        <p:nvPicPr>
          <p:cNvPr id="279" name="Google Shape;279;p29"/>
          <p:cNvPicPr preferRelativeResize="0"/>
          <p:nvPr/>
        </p:nvPicPr>
        <p:blipFill>
          <a:blip r:embed="rId5">
            <a:alphaModFix amt="82000"/>
          </a:blip>
          <a:stretch>
            <a:fillRect/>
          </a:stretch>
        </p:blipFill>
        <p:spPr>
          <a:xfrm rot="4516150" flipH="1">
            <a:off x="6777356" y="2981482"/>
            <a:ext cx="3250139" cy="3250139"/>
          </a:xfrm>
          <a:prstGeom prst="rect">
            <a:avLst/>
          </a:prstGeom>
          <a:noFill/>
          <a:ln>
            <a:noFill/>
          </a:ln>
        </p:spPr>
      </p:pic>
      <p:pic>
        <p:nvPicPr>
          <p:cNvPr id="280" name="Google Shape;280;p29"/>
          <p:cNvPicPr preferRelativeResize="0"/>
          <p:nvPr/>
        </p:nvPicPr>
        <p:blipFill rotWithShape="1">
          <a:blip r:embed="rId6">
            <a:alphaModFix amt="69000"/>
          </a:blip>
          <a:srcRect/>
          <a:stretch/>
        </p:blipFill>
        <p:spPr>
          <a:xfrm rot="487122" flipH="1">
            <a:off x="2317517" y="-374933"/>
            <a:ext cx="1005191" cy="1005192"/>
          </a:xfrm>
          <a:prstGeom prst="rect">
            <a:avLst/>
          </a:prstGeom>
          <a:noFill/>
          <a:ln>
            <a:noFill/>
          </a:ln>
        </p:spPr>
      </p:pic>
      <p:pic>
        <p:nvPicPr>
          <p:cNvPr id="281" name="Google Shape;281;p29"/>
          <p:cNvPicPr preferRelativeResize="0"/>
          <p:nvPr/>
        </p:nvPicPr>
        <p:blipFill rotWithShape="1">
          <a:blip r:embed="rId7">
            <a:alphaModFix amt="75000"/>
          </a:blip>
          <a:srcRect/>
          <a:stretch/>
        </p:blipFill>
        <p:spPr>
          <a:xfrm rot="487143" flipH="1">
            <a:off x="6242368" y="4449328"/>
            <a:ext cx="907356" cy="907372"/>
          </a:xfrm>
          <a:prstGeom prst="rect">
            <a:avLst/>
          </a:prstGeom>
          <a:noFill/>
          <a:ln>
            <a:noFill/>
          </a:ln>
        </p:spPr>
      </p:pic>
      <p:pic>
        <p:nvPicPr>
          <p:cNvPr id="282" name="Google Shape;282;p29"/>
          <p:cNvPicPr preferRelativeResize="0"/>
          <p:nvPr/>
        </p:nvPicPr>
        <p:blipFill rotWithShape="1">
          <a:blip r:embed="rId8">
            <a:alphaModFix amt="60000"/>
          </a:blip>
          <a:srcRect/>
          <a:stretch/>
        </p:blipFill>
        <p:spPr>
          <a:xfrm rot="-487117">
            <a:off x="6773980" y="840644"/>
            <a:ext cx="223202" cy="223203"/>
          </a:xfrm>
          <a:prstGeom prst="rect">
            <a:avLst/>
          </a:prstGeom>
          <a:noFill/>
          <a:ln>
            <a:noFill/>
          </a:ln>
        </p:spPr>
      </p:pic>
      <p:pic>
        <p:nvPicPr>
          <p:cNvPr id="283" name="Google Shape;283;p29"/>
          <p:cNvPicPr preferRelativeResize="0"/>
          <p:nvPr/>
        </p:nvPicPr>
        <p:blipFill rotWithShape="1">
          <a:blip r:embed="rId9">
            <a:alphaModFix amt="60000"/>
          </a:blip>
          <a:srcRect/>
          <a:stretch/>
        </p:blipFill>
        <p:spPr>
          <a:xfrm rot="-487117">
            <a:off x="1573330" y="3945794"/>
            <a:ext cx="223202" cy="223203"/>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ckground 1">
  <p:cSld name="CUSTOM_9_1">
    <p:spTree>
      <p:nvGrpSpPr>
        <p:cNvPr id="1" name="Shape 284"/>
        <p:cNvGrpSpPr/>
        <p:nvPr/>
      </p:nvGrpSpPr>
      <p:grpSpPr>
        <a:xfrm>
          <a:off x="0" y="0"/>
          <a:ext cx="0" cy="0"/>
          <a:chOff x="0" y="0"/>
          <a:chExt cx="0" cy="0"/>
        </a:xfrm>
      </p:grpSpPr>
      <p:pic>
        <p:nvPicPr>
          <p:cNvPr id="285" name="Google Shape;285;p30"/>
          <p:cNvPicPr preferRelativeResize="0"/>
          <p:nvPr/>
        </p:nvPicPr>
        <p:blipFill rotWithShape="1">
          <a:blip r:embed="rId2">
            <a:alphaModFix amt="31000"/>
          </a:blip>
          <a:srcRect b="71614"/>
          <a:stretch/>
        </p:blipFill>
        <p:spPr>
          <a:xfrm flipH="1">
            <a:off x="0" y="-30753"/>
            <a:ext cx="6918400" cy="1471927"/>
          </a:xfrm>
          <a:prstGeom prst="rect">
            <a:avLst/>
          </a:prstGeom>
          <a:noFill/>
          <a:ln>
            <a:noFill/>
          </a:ln>
        </p:spPr>
      </p:pic>
      <p:pic>
        <p:nvPicPr>
          <p:cNvPr id="286" name="Google Shape;286;p30"/>
          <p:cNvPicPr preferRelativeResize="0"/>
          <p:nvPr/>
        </p:nvPicPr>
        <p:blipFill rotWithShape="1">
          <a:blip r:embed="rId3">
            <a:alphaModFix amt="87000"/>
          </a:blip>
          <a:srcRect/>
          <a:stretch/>
        </p:blipFill>
        <p:spPr>
          <a:xfrm rot="117638">
            <a:off x="8017972" y="-667433"/>
            <a:ext cx="2073707" cy="2073742"/>
          </a:xfrm>
          <a:prstGeom prst="rect">
            <a:avLst/>
          </a:prstGeom>
          <a:noFill/>
          <a:ln>
            <a:noFill/>
          </a:ln>
        </p:spPr>
      </p:pic>
      <p:pic>
        <p:nvPicPr>
          <p:cNvPr id="287" name="Google Shape;287;p30"/>
          <p:cNvPicPr preferRelativeResize="0"/>
          <p:nvPr/>
        </p:nvPicPr>
        <p:blipFill rotWithShape="1">
          <a:blip r:embed="rId4">
            <a:alphaModFix amt="69000"/>
          </a:blip>
          <a:srcRect/>
          <a:stretch/>
        </p:blipFill>
        <p:spPr>
          <a:xfrm rot="-487136">
            <a:off x="-676155" y="4045929"/>
            <a:ext cx="1494185" cy="1494229"/>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100" y="445025"/>
            <a:ext cx="7717800" cy="5727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Clr>
                <a:schemeClr val="dk2"/>
              </a:buClr>
              <a:buSzPts val="3500"/>
              <a:buFont typeface="DM Serif Text"/>
              <a:buNone/>
              <a:defRPr sz="3500" b="1">
                <a:solidFill>
                  <a:schemeClr val="dk2"/>
                </a:solidFill>
                <a:latin typeface="DM Serif Text"/>
                <a:ea typeface="DM Serif Text"/>
                <a:cs typeface="DM Serif Text"/>
                <a:sym typeface="DM Serif Text"/>
              </a:defRPr>
            </a:lvl1pPr>
            <a:lvl2pPr lvl="1" rtl="0">
              <a:spcBef>
                <a:spcPts val="0"/>
              </a:spcBef>
              <a:spcAft>
                <a:spcPts val="0"/>
              </a:spcAft>
              <a:buClr>
                <a:schemeClr val="dk1"/>
              </a:buClr>
              <a:buSzPts val="3500"/>
              <a:buFont typeface="Averia Libre"/>
              <a:buNone/>
              <a:defRPr sz="3500" b="1">
                <a:solidFill>
                  <a:schemeClr val="dk1"/>
                </a:solidFill>
                <a:latin typeface="Averia Libre"/>
                <a:ea typeface="Averia Libre"/>
                <a:cs typeface="Averia Libre"/>
                <a:sym typeface="Averia Libre"/>
              </a:defRPr>
            </a:lvl2pPr>
            <a:lvl3pPr lvl="2" rtl="0">
              <a:spcBef>
                <a:spcPts val="0"/>
              </a:spcBef>
              <a:spcAft>
                <a:spcPts val="0"/>
              </a:spcAft>
              <a:buClr>
                <a:schemeClr val="dk1"/>
              </a:buClr>
              <a:buSzPts val="3500"/>
              <a:buFont typeface="Averia Libre"/>
              <a:buNone/>
              <a:defRPr sz="3500" b="1">
                <a:solidFill>
                  <a:schemeClr val="dk1"/>
                </a:solidFill>
                <a:latin typeface="Averia Libre"/>
                <a:ea typeface="Averia Libre"/>
                <a:cs typeface="Averia Libre"/>
                <a:sym typeface="Averia Libre"/>
              </a:defRPr>
            </a:lvl3pPr>
            <a:lvl4pPr lvl="3" rtl="0">
              <a:spcBef>
                <a:spcPts val="0"/>
              </a:spcBef>
              <a:spcAft>
                <a:spcPts val="0"/>
              </a:spcAft>
              <a:buClr>
                <a:schemeClr val="dk1"/>
              </a:buClr>
              <a:buSzPts val="3500"/>
              <a:buFont typeface="Averia Libre"/>
              <a:buNone/>
              <a:defRPr sz="3500" b="1">
                <a:solidFill>
                  <a:schemeClr val="dk1"/>
                </a:solidFill>
                <a:latin typeface="Averia Libre"/>
                <a:ea typeface="Averia Libre"/>
                <a:cs typeface="Averia Libre"/>
                <a:sym typeface="Averia Libre"/>
              </a:defRPr>
            </a:lvl4pPr>
            <a:lvl5pPr lvl="4" rtl="0">
              <a:spcBef>
                <a:spcPts val="0"/>
              </a:spcBef>
              <a:spcAft>
                <a:spcPts val="0"/>
              </a:spcAft>
              <a:buClr>
                <a:schemeClr val="dk1"/>
              </a:buClr>
              <a:buSzPts val="3500"/>
              <a:buFont typeface="Averia Libre"/>
              <a:buNone/>
              <a:defRPr sz="3500" b="1">
                <a:solidFill>
                  <a:schemeClr val="dk1"/>
                </a:solidFill>
                <a:latin typeface="Averia Libre"/>
                <a:ea typeface="Averia Libre"/>
                <a:cs typeface="Averia Libre"/>
                <a:sym typeface="Averia Libre"/>
              </a:defRPr>
            </a:lvl5pPr>
            <a:lvl6pPr lvl="5" rtl="0">
              <a:spcBef>
                <a:spcPts val="0"/>
              </a:spcBef>
              <a:spcAft>
                <a:spcPts val="0"/>
              </a:spcAft>
              <a:buClr>
                <a:schemeClr val="dk1"/>
              </a:buClr>
              <a:buSzPts val="3500"/>
              <a:buFont typeface="Averia Libre"/>
              <a:buNone/>
              <a:defRPr sz="3500" b="1">
                <a:solidFill>
                  <a:schemeClr val="dk1"/>
                </a:solidFill>
                <a:latin typeface="Averia Libre"/>
                <a:ea typeface="Averia Libre"/>
                <a:cs typeface="Averia Libre"/>
                <a:sym typeface="Averia Libre"/>
              </a:defRPr>
            </a:lvl6pPr>
            <a:lvl7pPr lvl="6" rtl="0">
              <a:spcBef>
                <a:spcPts val="0"/>
              </a:spcBef>
              <a:spcAft>
                <a:spcPts val="0"/>
              </a:spcAft>
              <a:buClr>
                <a:schemeClr val="dk1"/>
              </a:buClr>
              <a:buSzPts val="3500"/>
              <a:buFont typeface="Averia Libre"/>
              <a:buNone/>
              <a:defRPr sz="3500" b="1">
                <a:solidFill>
                  <a:schemeClr val="dk1"/>
                </a:solidFill>
                <a:latin typeface="Averia Libre"/>
                <a:ea typeface="Averia Libre"/>
                <a:cs typeface="Averia Libre"/>
                <a:sym typeface="Averia Libre"/>
              </a:defRPr>
            </a:lvl7pPr>
            <a:lvl8pPr lvl="7" rtl="0">
              <a:spcBef>
                <a:spcPts val="0"/>
              </a:spcBef>
              <a:spcAft>
                <a:spcPts val="0"/>
              </a:spcAft>
              <a:buClr>
                <a:schemeClr val="dk1"/>
              </a:buClr>
              <a:buSzPts val="3500"/>
              <a:buFont typeface="Averia Libre"/>
              <a:buNone/>
              <a:defRPr sz="3500" b="1">
                <a:solidFill>
                  <a:schemeClr val="dk1"/>
                </a:solidFill>
                <a:latin typeface="Averia Libre"/>
                <a:ea typeface="Averia Libre"/>
                <a:cs typeface="Averia Libre"/>
                <a:sym typeface="Averia Libre"/>
              </a:defRPr>
            </a:lvl8pPr>
            <a:lvl9pPr lvl="8" rtl="0">
              <a:spcBef>
                <a:spcPts val="0"/>
              </a:spcBef>
              <a:spcAft>
                <a:spcPts val="0"/>
              </a:spcAft>
              <a:buClr>
                <a:schemeClr val="dk1"/>
              </a:buClr>
              <a:buSzPts val="3500"/>
              <a:buFont typeface="Averia Libre"/>
              <a:buNone/>
              <a:defRPr sz="3500" b="1">
                <a:solidFill>
                  <a:schemeClr val="dk1"/>
                </a:solidFill>
                <a:latin typeface="Averia Libre"/>
                <a:ea typeface="Averia Libre"/>
                <a:cs typeface="Averia Libre"/>
                <a:sym typeface="Averia Libre"/>
              </a:defRPr>
            </a:lvl9pPr>
          </a:lstStyle>
          <a:p>
            <a:endParaRPr/>
          </a:p>
        </p:txBody>
      </p:sp>
      <p:sp>
        <p:nvSpPr>
          <p:cNvPr id="7" name="Google Shape;7;p1"/>
          <p:cNvSpPr txBox="1">
            <a:spLocks noGrp="1"/>
          </p:cNvSpPr>
          <p:nvPr>
            <p:ph type="body" idx="1"/>
          </p:nvPr>
        </p:nvSpPr>
        <p:spPr>
          <a:xfrm>
            <a:off x="713100" y="1152475"/>
            <a:ext cx="7717800" cy="3416400"/>
          </a:xfrm>
          <a:prstGeom prst="rect">
            <a:avLst/>
          </a:prstGeom>
          <a:noFill/>
          <a:ln>
            <a:noFill/>
          </a:ln>
        </p:spPr>
        <p:txBody>
          <a:bodyPr spcFirstLastPara="1" wrap="square" lIns="91425" tIns="91425" rIns="91425" bIns="91425" anchor="ctr" anchorCtr="0">
            <a:noAutofit/>
          </a:bodyPr>
          <a:lstStyle>
            <a:lvl1pPr marL="457200" lvl="0" indent="-317500">
              <a:lnSpc>
                <a:spcPct val="115000"/>
              </a:lnSpc>
              <a:spcBef>
                <a:spcPts val="0"/>
              </a:spcBef>
              <a:spcAft>
                <a:spcPts val="0"/>
              </a:spcAft>
              <a:buClr>
                <a:schemeClr val="dk1"/>
              </a:buClr>
              <a:buSzPts val="1400"/>
              <a:buFont typeface="Cambay"/>
              <a:buChar char="●"/>
              <a:defRPr>
                <a:solidFill>
                  <a:schemeClr val="dk1"/>
                </a:solidFill>
                <a:latin typeface="Cambay"/>
                <a:ea typeface="Cambay"/>
                <a:cs typeface="Cambay"/>
                <a:sym typeface="Cambay"/>
              </a:defRPr>
            </a:lvl1pPr>
            <a:lvl2pPr marL="914400" lvl="1" indent="-317500">
              <a:lnSpc>
                <a:spcPct val="115000"/>
              </a:lnSpc>
              <a:spcBef>
                <a:spcPts val="1600"/>
              </a:spcBef>
              <a:spcAft>
                <a:spcPts val="0"/>
              </a:spcAft>
              <a:buClr>
                <a:schemeClr val="dk1"/>
              </a:buClr>
              <a:buSzPts val="1400"/>
              <a:buFont typeface="Cambay"/>
              <a:buChar char="○"/>
              <a:defRPr>
                <a:solidFill>
                  <a:schemeClr val="dk1"/>
                </a:solidFill>
                <a:latin typeface="Cambay"/>
                <a:ea typeface="Cambay"/>
                <a:cs typeface="Cambay"/>
                <a:sym typeface="Cambay"/>
              </a:defRPr>
            </a:lvl2pPr>
            <a:lvl3pPr marL="1371600" lvl="2" indent="-317500">
              <a:lnSpc>
                <a:spcPct val="115000"/>
              </a:lnSpc>
              <a:spcBef>
                <a:spcPts val="1600"/>
              </a:spcBef>
              <a:spcAft>
                <a:spcPts val="0"/>
              </a:spcAft>
              <a:buClr>
                <a:schemeClr val="dk1"/>
              </a:buClr>
              <a:buSzPts val="1400"/>
              <a:buFont typeface="Cambay"/>
              <a:buChar char="■"/>
              <a:defRPr>
                <a:solidFill>
                  <a:schemeClr val="dk1"/>
                </a:solidFill>
                <a:latin typeface="Cambay"/>
                <a:ea typeface="Cambay"/>
                <a:cs typeface="Cambay"/>
                <a:sym typeface="Cambay"/>
              </a:defRPr>
            </a:lvl3pPr>
            <a:lvl4pPr marL="1828800" lvl="3" indent="-317500">
              <a:lnSpc>
                <a:spcPct val="115000"/>
              </a:lnSpc>
              <a:spcBef>
                <a:spcPts val="1600"/>
              </a:spcBef>
              <a:spcAft>
                <a:spcPts val="0"/>
              </a:spcAft>
              <a:buClr>
                <a:schemeClr val="dk1"/>
              </a:buClr>
              <a:buSzPts val="1400"/>
              <a:buFont typeface="Cambay"/>
              <a:buChar char="●"/>
              <a:defRPr>
                <a:solidFill>
                  <a:schemeClr val="dk1"/>
                </a:solidFill>
                <a:latin typeface="Cambay"/>
                <a:ea typeface="Cambay"/>
                <a:cs typeface="Cambay"/>
                <a:sym typeface="Cambay"/>
              </a:defRPr>
            </a:lvl4pPr>
            <a:lvl5pPr marL="2286000" lvl="4" indent="-317500">
              <a:lnSpc>
                <a:spcPct val="115000"/>
              </a:lnSpc>
              <a:spcBef>
                <a:spcPts val="1600"/>
              </a:spcBef>
              <a:spcAft>
                <a:spcPts val="0"/>
              </a:spcAft>
              <a:buClr>
                <a:schemeClr val="dk1"/>
              </a:buClr>
              <a:buSzPts val="1400"/>
              <a:buFont typeface="Cambay"/>
              <a:buChar char="○"/>
              <a:defRPr>
                <a:solidFill>
                  <a:schemeClr val="dk1"/>
                </a:solidFill>
                <a:latin typeface="Cambay"/>
                <a:ea typeface="Cambay"/>
                <a:cs typeface="Cambay"/>
                <a:sym typeface="Cambay"/>
              </a:defRPr>
            </a:lvl5pPr>
            <a:lvl6pPr marL="2743200" lvl="5" indent="-317500">
              <a:lnSpc>
                <a:spcPct val="115000"/>
              </a:lnSpc>
              <a:spcBef>
                <a:spcPts val="1600"/>
              </a:spcBef>
              <a:spcAft>
                <a:spcPts val="0"/>
              </a:spcAft>
              <a:buClr>
                <a:schemeClr val="dk1"/>
              </a:buClr>
              <a:buSzPts val="1400"/>
              <a:buFont typeface="Cambay"/>
              <a:buChar char="■"/>
              <a:defRPr>
                <a:solidFill>
                  <a:schemeClr val="dk1"/>
                </a:solidFill>
                <a:latin typeface="Cambay"/>
                <a:ea typeface="Cambay"/>
                <a:cs typeface="Cambay"/>
                <a:sym typeface="Cambay"/>
              </a:defRPr>
            </a:lvl6pPr>
            <a:lvl7pPr marL="3200400" lvl="6" indent="-317500">
              <a:lnSpc>
                <a:spcPct val="115000"/>
              </a:lnSpc>
              <a:spcBef>
                <a:spcPts val="1600"/>
              </a:spcBef>
              <a:spcAft>
                <a:spcPts val="0"/>
              </a:spcAft>
              <a:buClr>
                <a:schemeClr val="dk1"/>
              </a:buClr>
              <a:buSzPts val="1400"/>
              <a:buFont typeface="Cambay"/>
              <a:buChar char="●"/>
              <a:defRPr>
                <a:solidFill>
                  <a:schemeClr val="dk1"/>
                </a:solidFill>
                <a:latin typeface="Cambay"/>
                <a:ea typeface="Cambay"/>
                <a:cs typeface="Cambay"/>
                <a:sym typeface="Cambay"/>
              </a:defRPr>
            </a:lvl7pPr>
            <a:lvl8pPr marL="3657600" lvl="7" indent="-317500">
              <a:lnSpc>
                <a:spcPct val="115000"/>
              </a:lnSpc>
              <a:spcBef>
                <a:spcPts val="1600"/>
              </a:spcBef>
              <a:spcAft>
                <a:spcPts val="0"/>
              </a:spcAft>
              <a:buClr>
                <a:schemeClr val="dk1"/>
              </a:buClr>
              <a:buSzPts val="1400"/>
              <a:buFont typeface="Cambay"/>
              <a:buChar char="○"/>
              <a:defRPr>
                <a:solidFill>
                  <a:schemeClr val="dk1"/>
                </a:solidFill>
                <a:latin typeface="Cambay"/>
                <a:ea typeface="Cambay"/>
                <a:cs typeface="Cambay"/>
                <a:sym typeface="Cambay"/>
              </a:defRPr>
            </a:lvl8pPr>
            <a:lvl9pPr marL="4114800" lvl="8" indent="-317500">
              <a:lnSpc>
                <a:spcPct val="115000"/>
              </a:lnSpc>
              <a:spcBef>
                <a:spcPts val="1600"/>
              </a:spcBef>
              <a:spcAft>
                <a:spcPts val="1600"/>
              </a:spcAft>
              <a:buClr>
                <a:schemeClr val="dk1"/>
              </a:buClr>
              <a:buSzPts val="1400"/>
              <a:buFont typeface="Cambay"/>
              <a:buChar char="■"/>
              <a:defRPr>
                <a:solidFill>
                  <a:schemeClr val="dk1"/>
                </a:solidFill>
                <a:latin typeface="Cambay"/>
                <a:ea typeface="Cambay"/>
                <a:cs typeface="Cambay"/>
                <a:sym typeface="Cambay"/>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3" r:id="rId4"/>
    <p:sldLayoutId id="2147483654" r:id="rId5"/>
    <p:sldLayoutId id="2147483658" r:id="rId6"/>
    <p:sldLayoutId id="2147483661" r:id="rId7"/>
    <p:sldLayoutId id="2147483662" r:id="rId8"/>
    <p:sldLayoutId id="2147483675" r:id="rId9"/>
    <p:sldLayoutId id="2147483676"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340">
          <p15:clr>
            <a:srgbClr val="EA4335"/>
          </p15:clr>
        </p15:guide>
        <p15:guide id="2" pos="449">
          <p15:clr>
            <a:srgbClr val="EA4335"/>
          </p15:clr>
        </p15:guide>
        <p15:guide id="3" orient="horz" pos="2900">
          <p15:clr>
            <a:srgbClr val="EA4335"/>
          </p15:clr>
        </p15:guide>
        <p15:guide id="4" pos="5311">
          <p15:clr>
            <a:srgbClr val="EA4335"/>
          </p15:clr>
        </p15:guide>
        <p15:guide id="5" pos="2880">
          <p15:clr>
            <a:srgbClr val="EA4335"/>
          </p15:clr>
        </p15:guide>
        <p15:guide id="6" orient="horz" pos="1620">
          <p15:clr>
            <a:srgbClr val="EA4335"/>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15.jpg"/></Relationships>
</file>

<file path=ppt/slides/_rels/slide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8" Type="http://schemas.openxmlformats.org/officeDocument/2006/relationships/image" Target="../media/image23.JPG"/><Relationship Id="rId3" Type="http://schemas.openxmlformats.org/officeDocument/2006/relationships/image" Target="../media/image18.JPG"/><Relationship Id="rId7" Type="http://schemas.openxmlformats.org/officeDocument/2006/relationships/image" Target="../media/image22.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xml"/><Relationship Id="rId5" Type="http://schemas.openxmlformats.org/officeDocument/2006/relationships/image" Target="../media/image29.PNG"/><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4.xml"/><Relationship Id="rId5" Type="http://schemas.openxmlformats.org/officeDocument/2006/relationships/image" Target="../media/image43.PNG"/><Relationship Id="rId4" Type="http://schemas.openxmlformats.org/officeDocument/2006/relationships/image" Target="../media/image42.PNG"/></Relationships>
</file>

<file path=ppt/slides/_rels/slide1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3.png"/><Relationship Id="rId5" Type="http://schemas.openxmlformats.org/officeDocument/2006/relationships/image" Target="../media/image9.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pic>
        <p:nvPicPr>
          <p:cNvPr id="298" name="Google Shape;298;p34"/>
          <p:cNvPicPr preferRelativeResize="0"/>
          <p:nvPr/>
        </p:nvPicPr>
        <p:blipFill rotWithShape="1">
          <a:blip r:embed="rId3">
            <a:alphaModFix amt="87000"/>
          </a:blip>
          <a:srcRect/>
          <a:stretch/>
        </p:blipFill>
        <p:spPr>
          <a:xfrm rot="117636">
            <a:off x="5518082" y="871043"/>
            <a:ext cx="2469035" cy="2469050"/>
          </a:xfrm>
          <a:prstGeom prst="rect">
            <a:avLst/>
          </a:prstGeom>
          <a:noFill/>
          <a:ln>
            <a:noFill/>
          </a:ln>
        </p:spPr>
      </p:pic>
      <p:grpSp>
        <p:nvGrpSpPr>
          <p:cNvPr id="299" name="Google Shape;299;p34"/>
          <p:cNvGrpSpPr/>
          <p:nvPr/>
        </p:nvGrpSpPr>
        <p:grpSpPr>
          <a:xfrm flipH="1">
            <a:off x="5765142" y="1332626"/>
            <a:ext cx="3046765" cy="5044129"/>
            <a:chOff x="1559750" y="1367850"/>
            <a:chExt cx="2473425" cy="4094925"/>
          </a:xfrm>
        </p:grpSpPr>
        <p:sp>
          <p:nvSpPr>
            <p:cNvPr id="300" name="Google Shape;300;p34"/>
            <p:cNvSpPr/>
            <p:nvPr/>
          </p:nvSpPr>
          <p:spPr>
            <a:xfrm>
              <a:off x="2808975" y="2514075"/>
              <a:ext cx="384850" cy="560525"/>
            </a:xfrm>
            <a:custGeom>
              <a:avLst/>
              <a:gdLst/>
              <a:ahLst/>
              <a:cxnLst/>
              <a:rect l="l" t="t" r="r" b="b"/>
              <a:pathLst>
                <a:path w="15394" h="22421" extrusionOk="0">
                  <a:moveTo>
                    <a:pt x="11012" y="0"/>
                  </a:moveTo>
                  <a:cubicBezTo>
                    <a:pt x="10777" y="0"/>
                    <a:pt x="10544" y="16"/>
                    <a:pt x="10315" y="45"/>
                  </a:cubicBezTo>
                  <a:cubicBezTo>
                    <a:pt x="9327" y="187"/>
                    <a:pt x="8418" y="547"/>
                    <a:pt x="7556" y="986"/>
                  </a:cubicBezTo>
                  <a:cubicBezTo>
                    <a:pt x="6694" y="1440"/>
                    <a:pt x="5879" y="1973"/>
                    <a:pt x="5142" y="2600"/>
                  </a:cubicBezTo>
                  <a:lnTo>
                    <a:pt x="5189" y="2632"/>
                  </a:lnTo>
                  <a:cubicBezTo>
                    <a:pt x="5565" y="2350"/>
                    <a:pt x="5973" y="2083"/>
                    <a:pt x="6380" y="1848"/>
                  </a:cubicBezTo>
                  <a:cubicBezTo>
                    <a:pt x="6788" y="1597"/>
                    <a:pt x="7211" y="1362"/>
                    <a:pt x="7634" y="1174"/>
                  </a:cubicBezTo>
                  <a:cubicBezTo>
                    <a:pt x="8496" y="767"/>
                    <a:pt x="9421" y="469"/>
                    <a:pt x="10346" y="375"/>
                  </a:cubicBezTo>
                  <a:cubicBezTo>
                    <a:pt x="10522" y="357"/>
                    <a:pt x="10699" y="348"/>
                    <a:pt x="10874" y="348"/>
                  </a:cubicBezTo>
                  <a:cubicBezTo>
                    <a:pt x="11167" y="348"/>
                    <a:pt x="11457" y="373"/>
                    <a:pt x="11741" y="422"/>
                  </a:cubicBezTo>
                  <a:cubicBezTo>
                    <a:pt x="12180" y="516"/>
                    <a:pt x="12619" y="688"/>
                    <a:pt x="12995" y="923"/>
                  </a:cubicBezTo>
                  <a:cubicBezTo>
                    <a:pt x="13773" y="1405"/>
                    <a:pt x="14334" y="2165"/>
                    <a:pt x="14741" y="2989"/>
                  </a:cubicBezTo>
                  <a:lnTo>
                    <a:pt x="14741" y="2989"/>
                  </a:lnTo>
                  <a:cubicBezTo>
                    <a:pt x="14816" y="3707"/>
                    <a:pt x="14860" y="4438"/>
                    <a:pt x="14860" y="5155"/>
                  </a:cubicBezTo>
                  <a:cubicBezTo>
                    <a:pt x="14860" y="5908"/>
                    <a:pt x="14829" y="6660"/>
                    <a:pt x="14766" y="7397"/>
                  </a:cubicBezTo>
                  <a:cubicBezTo>
                    <a:pt x="14641" y="8886"/>
                    <a:pt x="14359" y="10359"/>
                    <a:pt x="13904" y="11754"/>
                  </a:cubicBezTo>
                  <a:cubicBezTo>
                    <a:pt x="13434" y="13165"/>
                    <a:pt x="12776" y="14513"/>
                    <a:pt x="11882" y="15688"/>
                  </a:cubicBezTo>
                  <a:cubicBezTo>
                    <a:pt x="10989" y="16864"/>
                    <a:pt x="9876" y="17852"/>
                    <a:pt x="8590" y="18588"/>
                  </a:cubicBezTo>
                  <a:lnTo>
                    <a:pt x="8575" y="18604"/>
                  </a:lnTo>
                  <a:lnTo>
                    <a:pt x="8559" y="18620"/>
                  </a:lnTo>
                  <a:cubicBezTo>
                    <a:pt x="7854" y="19200"/>
                    <a:pt x="7101" y="19764"/>
                    <a:pt x="6318" y="20281"/>
                  </a:cubicBezTo>
                  <a:cubicBezTo>
                    <a:pt x="5550" y="20783"/>
                    <a:pt x="4750" y="21269"/>
                    <a:pt x="3904" y="21629"/>
                  </a:cubicBezTo>
                  <a:cubicBezTo>
                    <a:pt x="3481" y="21817"/>
                    <a:pt x="3057" y="21974"/>
                    <a:pt x="2603" y="22068"/>
                  </a:cubicBezTo>
                  <a:cubicBezTo>
                    <a:pt x="2391" y="22113"/>
                    <a:pt x="2175" y="22140"/>
                    <a:pt x="1961" y="22140"/>
                  </a:cubicBezTo>
                  <a:cubicBezTo>
                    <a:pt x="1732" y="22140"/>
                    <a:pt x="1505" y="22109"/>
                    <a:pt x="1286" y="22037"/>
                  </a:cubicBezTo>
                  <a:cubicBezTo>
                    <a:pt x="1082" y="21974"/>
                    <a:pt x="894" y="21848"/>
                    <a:pt x="753" y="21692"/>
                  </a:cubicBezTo>
                  <a:cubicBezTo>
                    <a:pt x="597" y="21535"/>
                    <a:pt x="471" y="21347"/>
                    <a:pt x="377" y="21143"/>
                  </a:cubicBezTo>
                  <a:cubicBezTo>
                    <a:pt x="205" y="20736"/>
                    <a:pt x="142" y="20265"/>
                    <a:pt x="111" y="19795"/>
                  </a:cubicBezTo>
                  <a:lnTo>
                    <a:pt x="1" y="19811"/>
                  </a:lnTo>
                  <a:cubicBezTo>
                    <a:pt x="1" y="20281"/>
                    <a:pt x="32" y="20751"/>
                    <a:pt x="205" y="21221"/>
                  </a:cubicBezTo>
                  <a:cubicBezTo>
                    <a:pt x="299" y="21441"/>
                    <a:pt x="424" y="21660"/>
                    <a:pt x="581" y="21848"/>
                  </a:cubicBezTo>
                  <a:cubicBezTo>
                    <a:pt x="753" y="22037"/>
                    <a:pt x="973" y="22178"/>
                    <a:pt x="1208" y="22272"/>
                  </a:cubicBezTo>
                  <a:cubicBezTo>
                    <a:pt x="1479" y="22380"/>
                    <a:pt x="1766" y="22421"/>
                    <a:pt x="2050" y="22421"/>
                  </a:cubicBezTo>
                  <a:cubicBezTo>
                    <a:pt x="2259" y="22421"/>
                    <a:pt x="2467" y="22399"/>
                    <a:pt x="2666" y="22366"/>
                  </a:cubicBezTo>
                  <a:cubicBezTo>
                    <a:pt x="3136" y="22287"/>
                    <a:pt x="3606" y="22146"/>
                    <a:pt x="4045" y="21974"/>
                  </a:cubicBezTo>
                  <a:cubicBezTo>
                    <a:pt x="4923" y="21613"/>
                    <a:pt x="5769" y="21143"/>
                    <a:pt x="6568" y="20642"/>
                  </a:cubicBezTo>
                  <a:cubicBezTo>
                    <a:pt x="7368" y="20140"/>
                    <a:pt x="8136" y="19591"/>
                    <a:pt x="8873" y="18996"/>
                  </a:cubicBezTo>
                  <a:lnTo>
                    <a:pt x="8873" y="18996"/>
                  </a:lnTo>
                  <a:lnTo>
                    <a:pt x="8841" y="19027"/>
                  </a:lnTo>
                  <a:cubicBezTo>
                    <a:pt x="10189" y="18275"/>
                    <a:pt x="11381" y="17240"/>
                    <a:pt x="12321" y="16018"/>
                  </a:cubicBezTo>
                  <a:cubicBezTo>
                    <a:pt x="13261" y="14795"/>
                    <a:pt x="13951" y="13400"/>
                    <a:pt x="14437" y="11942"/>
                  </a:cubicBezTo>
                  <a:cubicBezTo>
                    <a:pt x="14907" y="10485"/>
                    <a:pt x="15189" y="8964"/>
                    <a:pt x="15315" y="7444"/>
                  </a:cubicBezTo>
                  <a:cubicBezTo>
                    <a:pt x="15377" y="6676"/>
                    <a:pt x="15393" y="5923"/>
                    <a:pt x="15377" y="5155"/>
                  </a:cubicBezTo>
                  <a:cubicBezTo>
                    <a:pt x="15362" y="4387"/>
                    <a:pt x="15315" y="3635"/>
                    <a:pt x="15205" y="2867"/>
                  </a:cubicBezTo>
                  <a:lnTo>
                    <a:pt x="15189" y="2836"/>
                  </a:lnTo>
                  <a:lnTo>
                    <a:pt x="15174" y="2788"/>
                  </a:lnTo>
                  <a:cubicBezTo>
                    <a:pt x="14954" y="2350"/>
                    <a:pt x="14688" y="1926"/>
                    <a:pt x="14359" y="1550"/>
                  </a:cubicBezTo>
                  <a:cubicBezTo>
                    <a:pt x="14029" y="1174"/>
                    <a:pt x="13653" y="829"/>
                    <a:pt x="13214" y="578"/>
                  </a:cubicBezTo>
                  <a:cubicBezTo>
                    <a:pt x="12776" y="312"/>
                    <a:pt x="12290" y="140"/>
                    <a:pt x="11804" y="61"/>
                  </a:cubicBezTo>
                  <a:cubicBezTo>
                    <a:pt x="11539" y="20"/>
                    <a:pt x="11274" y="0"/>
                    <a:pt x="11012" y="0"/>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34"/>
            <p:cNvSpPr/>
            <p:nvPr/>
          </p:nvSpPr>
          <p:spPr>
            <a:xfrm>
              <a:off x="2969650" y="2536750"/>
              <a:ext cx="174000" cy="266875"/>
            </a:xfrm>
            <a:custGeom>
              <a:avLst/>
              <a:gdLst/>
              <a:ahLst/>
              <a:cxnLst/>
              <a:rect l="l" t="t" r="r" b="b"/>
              <a:pathLst>
                <a:path w="6960" h="10675" extrusionOk="0">
                  <a:moveTo>
                    <a:pt x="4029" y="1"/>
                  </a:moveTo>
                  <a:cubicBezTo>
                    <a:pt x="3966" y="1"/>
                    <a:pt x="3903" y="16"/>
                    <a:pt x="3809" y="16"/>
                  </a:cubicBezTo>
                  <a:lnTo>
                    <a:pt x="3794" y="16"/>
                  </a:lnTo>
                  <a:lnTo>
                    <a:pt x="3794" y="32"/>
                  </a:lnTo>
                  <a:cubicBezTo>
                    <a:pt x="3135" y="189"/>
                    <a:pt x="2493" y="424"/>
                    <a:pt x="1897" y="769"/>
                  </a:cubicBezTo>
                  <a:cubicBezTo>
                    <a:pt x="1317" y="1129"/>
                    <a:pt x="800" y="1615"/>
                    <a:pt x="455" y="2226"/>
                  </a:cubicBezTo>
                  <a:cubicBezTo>
                    <a:pt x="126" y="2838"/>
                    <a:pt x="0" y="3543"/>
                    <a:pt x="47" y="4217"/>
                  </a:cubicBezTo>
                  <a:cubicBezTo>
                    <a:pt x="63" y="4546"/>
                    <a:pt x="126" y="4875"/>
                    <a:pt x="204" y="5204"/>
                  </a:cubicBezTo>
                  <a:cubicBezTo>
                    <a:pt x="298" y="5518"/>
                    <a:pt x="408" y="5831"/>
                    <a:pt x="565" y="6129"/>
                  </a:cubicBezTo>
                  <a:lnTo>
                    <a:pt x="612" y="6098"/>
                  </a:lnTo>
                  <a:cubicBezTo>
                    <a:pt x="392" y="5487"/>
                    <a:pt x="283" y="4844"/>
                    <a:pt x="298" y="4201"/>
                  </a:cubicBezTo>
                  <a:cubicBezTo>
                    <a:pt x="314" y="3574"/>
                    <a:pt x="471" y="2947"/>
                    <a:pt x="800" y="2430"/>
                  </a:cubicBezTo>
                  <a:cubicBezTo>
                    <a:pt x="1113" y="1897"/>
                    <a:pt x="1599" y="1490"/>
                    <a:pt x="2148" y="1192"/>
                  </a:cubicBezTo>
                  <a:cubicBezTo>
                    <a:pt x="2696" y="894"/>
                    <a:pt x="3292" y="690"/>
                    <a:pt x="3919" y="549"/>
                  </a:cubicBezTo>
                  <a:lnTo>
                    <a:pt x="3919" y="549"/>
                  </a:lnTo>
                  <a:lnTo>
                    <a:pt x="3888" y="565"/>
                  </a:lnTo>
                  <a:cubicBezTo>
                    <a:pt x="3935" y="549"/>
                    <a:pt x="3997" y="549"/>
                    <a:pt x="4044" y="549"/>
                  </a:cubicBezTo>
                  <a:lnTo>
                    <a:pt x="4217" y="549"/>
                  </a:lnTo>
                  <a:cubicBezTo>
                    <a:pt x="4327" y="565"/>
                    <a:pt x="4452" y="581"/>
                    <a:pt x="4562" y="596"/>
                  </a:cubicBezTo>
                  <a:cubicBezTo>
                    <a:pt x="4781" y="643"/>
                    <a:pt x="4985" y="722"/>
                    <a:pt x="5173" y="847"/>
                  </a:cubicBezTo>
                  <a:cubicBezTo>
                    <a:pt x="5565" y="1066"/>
                    <a:pt x="5863" y="1427"/>
                    <a:pt x="6051" y="1850"/>
                  </a:cubicBezTo>
                  <a:cubicBezTo>
                    <a:pt x="6239" y="2289"/>
                    <a:pt x="6333" y="2759"/>
                    <a:pt x="6380" y="3245"/>
                  </a:cubicBezTo>
                  <a:cubicBezTo>
                    <a:pt x="6427" y="3731"/>
                    <a:pt x="6411" y="4233"/>
                    <a:pt x="6380" y="4719"/>
                  </a:cubicBezTo>
                  <a:cubicBezTo>
                    <a:pt x="6301" y="5722"/>
                    <a:pt x="6113" y="6709"/>
                    <a:pt x="5878" y="7697"/>
                  </a:cubicBezTo>
                  <a:cubicBezTo>
                    <a:pt x="5659" y="8684"/>
                    <a:pt x="5377" y="9656"/>
                    <a:pt x="5079" y="10643"/>
                  </a:cubicBezTo>
                  <a:lnTo>
                    <a:pt x="5189" y="10675"/>
                  </a:lnTo>
                  <a:cubicBezTo>
                    <a:pt x="5596" y="9734"/>
                    <a:pt x="5957" y="8778"/>
                    <a:pt x="6254" y="7791"/>
                  </a:cubicBezTo>
                  <a:cubicBezTo>
                    <a:pt x="6552" y="6819"/>
                    <a:pt x="6787" y="5800"/>
                    <a:pt x="6897" y="4766"/>
                  </a:cubicBezTo>
                  <a:cubicBezTo>
                    <a:pt x="6944" y="4248"/>
                    <a:pt x="6960" y="3731"/>
                    <a:pt x="6928" y="3198"/>
                  </a:cubicBezTo>
                  <a:cubicBezTo>
                    <a:pt x="6881" y="2665"/>
                    <a:pt x="6787" y="2132"/>
                    <a:pt x="6552" y="1631"/>
                  </a:cubicBezTo>
                  <a:cubicBezTo>
                    <a:pt x="6443" y="1380"/>
                    <a:pt x="6301" y="1129"/>
                    <a:pt x="6113" y="910"/>
                  </a:cubicBezTo>
                  <a:cubicBezTo>
                    <a:pt x="5941" y="690"/>
                    <a:pt x="5706" y="502"/>
                    <a:pt x="5471" y="361"/>
                  </a:cubicBezTo>
                  <a:cubicBezTo>
                    <a:pt x="5220" y="220"/>
                    <a:pt x="4938" y="110"/>
                    <a:pt x="4671" y="63"/>
                  </a:cubicBezTo>
                  <a:cubicBezTo>
                    <a:pt x="4530" y="32"/>
                    <a:pt x="4389" y="16"/>
                    <a:pt x="4248"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34"/>
            <p:cNvSpPr/>
            <p:nvPr/>
          </p:nvSpPr>
          <p:spPr>
            <a:xfrm>
              <a:off x="2856800" y="2774225"/>
              <a:ext cx="135200" cy="117075"/>
            </a:xfrm>
            <a:custGeom>
              <a:avLst/>
              <a:gdLst/>
              <a:ahLst/>
              <a:cxnLst/>
              <a:rect l="l" t="t" r="r" b="b"/>
              <a:pathLst>
                <a:path w="5408" h="4683" extrusionOk="0">
                  <a:moveTo>
                    <a:pt x="1317" y="0"/>
                  </a:moveTo>
                  <a:lnTo>
                    <a:pt x="1207" y="47"/>
                  </a:lnTo>
                  <a:cubicBezTo>
                    <a:pt x="1254" y="204"/>
                    <a:pt x="1286" y="376"/>
                    <a:pt x="1301" y="533"/>
                  </a:cubicBezTo>
                  <a:cubicBezTo>
                    <a:pt x="1333" y="690"/>
                    <a:pt x="1333" y="862"/>
                    <a:pt x="1317" y="1019"/>
                  </a:cubicBezTo>
                  <a:cubicBezTo>
                    <a:pt x="1317" y="1176"/>
                    <a:pt x="1270" y="1333"/>
                    <a:pt x="1207" y="1442"/>
                  </a:cubicBezTo>
                  <a:cubicBezTo>
                    <a:pt x="1129" y="1568"/>
                    <a:pt x="1035" y="1662"/>
                    <a:pt x="909" y="1724"/>
                  </a:cubicBezTo>
                  <a:lnTo>
                    <a:pt x="862" y="1740"/>
                  </a:lnTo>
                  <a:lnTo>
                    <a:pt x="831" y="1787"/>
                  </a:lnTo>
                  <a:cubicBezTo>
                    <a:pt x="643" y="2101"/>
                    <a:pt x="455" y="2414"/>
                    <a:pt x="298" y="2759"/>
                  </a:cubicBezTo>
                  <a:cubicBezTo>
                    <a:pt x="235" y="2931"/>
                    <a:pt x="157" y="3104"/>
                    <a:pt x="110" y="3292"/>
                  </a:cubicBezTo>
                  <a:cubicBezTo>
                    <a:pt x="47" y="3480"/>
                    <a:pt x="0" y="3668"/>
                    <a:pt x="0" y="3887"/>
                  </a:cubicBezTo>
                  <a:cubicBezTo>
                    <a:pt x="0" y="3997"/>
                    <a:pt x="16" y="4107"/>
                    <a:pt x="47" y="4217"/>
                  </a:cubicBezTo>
                  <a:cubicBezTo>
                    <a:pt x="94" y="4342"/>
                    <a:pt x="173" y="4467"/>
                    <a:pt x="298" y="4546"/>
                  </a:cubicBezTo>
                  <a:cubicBezTo>
                    <a:pt x="408" y="4624"/>
                    <a:pt x="517" y="4655"/>
                    <a:pt x="643" y="4671"/>
                  </a:cubicBezTo>
                  <a:cubicBezTo>
                    <a:pt x="698" y="4679"/>
                    <a:pt x="753" y="4683"/>
                    <a:pt x="805" y="4683"/>
                  </a:cubicBezTo>
                  <a:cubicBezTo>
                    <a:pt x="858" y="4683"/>
                    <a:pt x="909" y="4679"/>
                    <a:pt x="956" y="4671"/>
                  </a:cubicBezTo>
                  <a:cubicBezTo>
                    <a:pt x="1364" y="4624"/>
                    <a:pt x="1709" y="4483"/>
                    <a:pt x="2054" y="4326"/>
                  </a:cubicBezTo>
                  <a:lnTo>
                    <a:pt x="2101" y="4311"/>
                  </a:lnTo>
                  <a:lnTo>
                    <a:pt x="2116" y="4279"/>
                  </a:lnTo>
                  <a:cubicBezTo>
                    <a:pt x="2351" y="4044"/>
                    <a:pt x="2586" y="3809"/>
                    <a:pt x="2837" y="3590"/>
                  </a:cubicBezTo>
                  <a:cubicBezTo>
                    <a:pt x="3088" y="3355"/>
                    <a:pt x="3339" y="3151"/>
                    <a:pt x="3605" y="2947"/>
                  </a:cubicBezTo>
                  <a:cubicBezTo>
                    <a:pt x="3872" y="2759"/>
                    <a:pt x="4154" y="2571"/>
                    <a:pt x="4452" y="2445"/>
                  </a:cubicBezTo>
                  <a:cubicBezTo>
                    <a:pt x="4608" y="2398"/>
                    <a:pt x="4750" y="2351"/>
                    <a:pt x="4906" y="2336"/>
                  </a:cubicBezTo>
                  <a:cubicBezTo>
                    <a:pt x="5063" y="2336"/>
                    <a:pt x="5220" y="2367"/>
                    <a:pt x="5361" y="2477"/>
                  </a:cubicBezTo>
                  <a:lnTo>
                    <a:pt x="5408" y="2398"/>
                  </a:lnTo>
                  <a:cubicBezTo>
                    <a:pt x="5282" y="2273"/>
                    <a:pt x="5094" y="2195"/>
                    <a:pt x="4922" y="2179"/>
                  </a:cubicBezTo>
                  <a:cubicBezTo>
                    <a:pt x="4889" y="2176"/>
                    <a:pt x="4855" y="2175"/>
                    <a:pt x="4822" y="2175"/>
                  </a:cubicBezTo>
                  <a:cubicBezTo>
                    <a:pt x="4668" y="2175"/>
                    <a:pt x="4518" y="2203"/>
                    <a:pt x="4389" y="2242"/>
                  </a:cubicBezTo>
                  <a:cubicBezTo>
                    <a:pt x="4044" y="2351"/>
                    <a:pt x="3731" y="2508"/>
                    <a:pt x="3433" y="2696"/>
                  </a:cubicBezTo>
                  <a:cubicBezTo>
                    <a:pt x="3135" y="2884"/>
                    <a:pt x="2853" y="3088"/>
                    <a:pt x="2586" y="3307"/>
                  </a:cubicBezTo>
                  <a:cubicBezTo>
                    <a:pt x="2344" y="3520"/>
                    <a:pt x="2086" y="3732"/>
                    <a:pt x="1842" y="3973"/>
                  </a:cubicBezTo>
                  <a:lnTo>
                    <a:pt x="1842" y="3973"/>
                  </a:lnTo>
                  <a:cubicBezTo>
                    <a:pt x="1531" y="4105"/>
                    <a:pt x="1220" y="4218"/>
                    <a:pt x="909" y="4248"/>
                  </a:cubicBezTo>
                  <a:cubicBezTo>
                    <a:pt x="870" y="4252"/>
                    <a:pt x="832" y="4254"/>
                    <a:pt x="795" y="4254"/>
                  </a:cubicBezTo>
                  <a:cubicBezTo>
                    <a:pt x="686" y="4254"/>
                    <a:pt x="592" y="4236"/>
                    <a:pt x="533" y="4201"/>
                  </a:cubicBezTo>
                  <a:cubicBezTo>
                    <a:pt x="502" y="4170"/>
                    <a:pt x="470" y="4138"/>
                    <a:pt x="455" y="4076"/>
                  </a:cubicBezTo>
                  <a:cubicBezTo>
                    <a:pt x="423" y="4029"/>
                    <a:pt x="423" y="3966"/>
                    <a:pt x="423" y="3887"/>
                  </a:cubicBezTo>
                  <a:cubicBezTo>
                    <a:pt x="423" y="3574"/>
                    <a:pt x="533" y="3229"/>
                    <a:pt x="659" y="2916"/>
                  </a:cubicBezTo>
                  <a:cubicBezTo>
                    <a:pt x="795" y="2597"/>
                    <a:pt x="946" y="2278"/>
                    <a:pt x="1112" y="1988"/>
                  </a:cubicBezTo>
                  <a:lnTo>
                    <a:pt x="1112" y="1988"/>
                  </a:lnTo>
                  <a:cubicBezTo>
                    <a:pt x="1270" y="1892"/>
                    <a:pt x="1390" y="1750"/>
                    <a:pt x="1474" y="1583"/>
                  </a:cubicBezTo>
                  <a:cubicBezTo>
                    <a:pt x="1552" y="1395"/>
                    <a:pt x="1583" y="1207"/>
                    <a:pt x="1568" y="1019"/>
                  </a:cubicBezTo>
                  <a:cubicBezTo>
                    <a:pt x="1568" y="847"/>
                    <a:pt x="1536" y="659"/>
                    <a:pt x="1505" y="502"/>
                  </a:cubicBezTo>
                  <a:cubicBezTo>
                    <a:pt x="1458" y="329"/>
                    <a:pt x="1395" y="157"/>
                    <a:pt x="1317" y="0"/>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34"/>
            <p:cNvSpPr/>
            <p:nvPr/>
          </p:nvSpPr>
          <p:spPr>
            <a:xfrm>
              <a:off x="2691425" y="4396900"/>
              <a:ext cx="375025" cy="650500"/>
            </a:xfrm>
            <a:custGeom>
              <a:avLst/>
              <a:gdLst/>
              <a:ahLst/>
              <a:cxnLst/>
              <a:rect l="l" t="t" r="r" b="b"/>
              <a:pathLst>
                <a:path w="15001" h="26020" extrusionOk="0">
                  <a:moveTo>
                    <a:pt x="14970" y="1"/>
                  </a:moveTo>
                  <a:cubicBezTo>
                    <a:pt x="12807" y="1443"/>
                    <a:pt x="10863" y="3167"/>
                    <a:pt x="9076" y="5063"/>
                  </a:cubicBezTo>
                  <a:cubicBezTo>
                    <a:pt x="8183" y="6004"/>
                    <a:pt x="7336" y="6991"/>
                    <a:pt x="6537" y="8010"/>
                  </a:cubicBezTo>
                  <a:cubicBezTo>
                    <a:pt x="5753" y="9045"/>
                    <a:pt x="5016" y="10126"/>
                    <a:pt x="4327" y="11223"/>
                  </a:cubicBezTo>
                  <a:cubicBezTo>
                    <a:pt x="3668" y="12336"/>
                    <a:pt x="3041" y="13496"/>
                    <a:pt x="2509" y="14672"/>
                  </a:cubicBezTo>
                  <a:cubicBezTo>
                    <a:pt x="1976" y="15863"/>
                    <a:pt x="1505" y="17086"/>
                    <a:pt x="1129" y="18324"/>
                  </a:cubicBezTo>
                  <a:cubicBezTo>
                    <a:pt x="753" y="19578"/>
                    <a:pt x="471" y="20847"/>
                    <a:pt x="283" y="22133"/>
                  </a:cubicBezTo>
                  <a:cubicBezTo>
                    <a:pt x="95" y="23418"/>
                    <a:pt x="1" y="24719"/>
                    <a:pt x="16" y="26020"/>
                  </a:cubicBezTo>
                  <a:lnTo>
                    <a:pt x="126" y="26020"/>
                  </a:lnTo>
                  <a:cubicBezTo>
                    <a:pt x="142" y="25691"/>
                    <a:pt x="173" y="25377"/>
                    <a:pt x="204" y="25048"/>
                  </a:cubicBezTo>
                  <a:cubicBezTo>
                    <a:pt x="236" y="24735"/>
                    <a:pt x="267" y="24421"/>
                    <a:pt x="314" y="24092"/>
                  </a:cubicBezTo>
                  <a:cubicBezTo>
                    <a:pt x="393" y="23449"/>
                    <a:pt x="487" y="22822"/>
                    <a:pt x="612" y="22195"/>
                  </a:cubicBezTo>
                  <a:cubicBezTo>
                    <a:pt x="863" y="20926"/>
                    <a:pt x="1176" y="19688"/>
                    <a:pt x="1584" y="18481"/>
                  </a:cubicBezTo>
                  <a:cubicBezTo>
                    <a:pt x="1991" y="17258"/>
                    <a:pt x="2462" y="16067"/>
                    <a:pt x="3010" y="14907"/>
                  </a:cubicBezTo>
                  <a:cubicBezTo>
                    <a:pt x="3543" y="13747"/>
                    <a:pt x="4154" y="12618"/>
                    <a:pt x="4813" y="11521"/>
                  </a:cubicBezTo>
                  <a:cubicBezTo>
                    <a:pt x="5487" y="10424"/>
                    <a:pt x="6208" y="9374"/>
                    <a:pt x="6976" y="8339"/>
                  </a:cubicBezTo>
                  <a:cubicBezTo>
                    <a:pt x="7728" y="7305"/>
                    <a:pt x="8559" y="6317"/>
                    <a:pt x="9405" y="5361"/>
                  </a:cubicBezTo>
                  <a:cubicBezTo>
                    <a:pt x="10267" y="4405"/>
                    <a:pt x="11145" y="3480"/>
                    <a:pt x="12086" y="2587"/>
                  </a:cubicBezTo>
                  <a:cubicBezTo>
                    <a:pt x="13010" y="1693"/>
                    <a:pt x="13982" y="847"/>
                    <a:pt x="15001" y="48"/>
                  </a:cubicBezTo>
                  <a:lnTo>
                    <a:pt x="14970" y="1"/>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34"/>
            <p:cNvSpPr/>
            <p:nvPr/>
          </p:nvSpPr>
          <p:spPr>
            <a:xfrm>
              <a:off x="2261950" y="4485850"/>
              <a:ext cx="541975" cy="976925"/>
            </a:xfrm>
            <a:custGeom>
              <a:avLst/>
              <a:gdLst/>
              <a:ahLst/>
              <a:cxnLst/>
              <a:rect l="l" t="t" r="r" b="b"/>
              <a:pathLst>
                <a:path w="21679" h="39077" extrusionOk="0">
                  <a:moveTo>
                    <a:pt x="21615" y="1"/>
                  </a:moveTo>
                  <a:cubicBezTo>
                    <a:pt x="20894" y="1740"/>
                    <a:pt x="20158" y="3465"/>
                    <a:pt x="19374" y="5173"/>
                  </a:cubicBezTo>
                  <a:cubicBezTo>
                    <a:pt x="18606" y="6882"/>
                    <a:pt x="17807" y="8590"/>
                    <a:pt x="16976" y="10267"/>
                  </a:cubicBezTo>
                  <a:cubicBezTo>
                    <a:pt x="16145" y="11960"/>
                    <a:pt x="15283" y="13622"/>
                    <a:pt x="14358" y="15252"/>
                  </a:cubicBezTo>
                  <a:cubicBezTo>
                    <a:pt x="13433" y="16882"/>
                    <a:pt x="12462" y="18481"/>
                    <a:pt x="11333" y="19954"/>
                  </a:cubicBezTo>
                  <a:cubicBezTo>
                    <a:pt x="11051" y="20330"/>
                    <a:pt x="10753" y="20691"/>
                    <a:pt x="10455" y="21020"/>
                  </a:cubicBezTo>
                  <a:cubicBezTo>
                    <a:pt x="10299" y="21192"/>
                    <a:pt x="10142" y="21365"/>
                    <a:pt x="9985" y="21537"/>
                  </a:cubicBezTo>
                  <a:cubicBezTo>
                    <a:pt x="9891" y="21616"/>
                    <a:pt x="9813" y="21694"/>
                    <a:pt x="9734" y="21772"/>
                  </a:cubicBezTo>
                  <a:cubicBezTo>
                    <a:pt x="9640" y="21851"/>
                    <a:pt x="9562" y="21929"/>
                    <a:pt x="9468" y="22023"/>
                  </a:cubicBezTo>
                  <a:cubicBezTo>
                    <a:pt x="8794" y="22681"/>
                    <a:pt x="8151" y="23371"/>
                    <a:pt x="7524" y="24092"/>
                  </a:cubicBezTo>
                  <a:cubicBezTo>
                    <a:pt x="6286" y="25518"/>
                    <a:pt x="5126" y="27023"/>
                    <a:pt x="4092" y="28606"/>
                  </a:cubicBezTo>
                  <a:cubicBezTo>
                    <a:pt x="3057" y="30189"/>
                    <a:pt x="2148" y="31851"/>
                    <a:pt x="1411" y="33591"/>
                  </a:cubicBezTo>
                  <a:cubicBezTo>
                    <a:pt x="1051" y="34468"/>
                    <a:pt x="753" y="35362"/>
                    <a:pt x="502" y="36287"/>
                  </a:cubicBezTo>
                  <a:cubicBezTo>
                    <a:pt x="251" y="37196"/>
                    <a:pt x="79" y="38136"/>
                    <a:pt x="1" y="39077"/>
                  </a:cubicBezTo>
                  <a:lnTo>
                    <a:pt x="110" y="39077"/>
                  </a:lnTo>
                  <a:cubicBezTo>
                    <a:pt x="377" y="37227"/>
                    <a:pt x="957" y="35425"/>
                    <a:pt x="1725" y="33732"/>
                  </a:cubicBezTo>
                  <a:cubicBezTo>
                    <a:pt x="2493" y="32023"/>
                    <a:pt x="3449" y="30409"/>
                    <a:pt x="4499" y="28857"/>
                  </a:cubicBezTo>
                  <a:cubicBezTo>
                    <a:pt x="5549" y="27321"/>
                    <a:pt x="6694" y="25848"/>
                    <a:pt x="7947" y="24453"/>
                  </a:cubicBezTo>
                  <a:cubicBezTo>
                    <a:pt x="8559" y="23747"/>
                    <a:pt x="9201" y="23073"/>
                    <a:pt x="9860" y="22415"/>
                  </a:cubicBezTo>
                  <a:cubicBezTo>
                    <a:pt x="9954" y="22337"/>
                    <a:pt x="10032" y="22258"/>
                    <a:pt x="10111" y="22180"/>
                  </a:cubicBezTo>
                  <a:cubicBezTo>
                    <a:pt x="10205" y="22101"/>
                    <a:pt x="10283" y="22007"/>
                    <a:pt x="10377" y="21929"/>
                  </a:cubicBezTo>
                  <a:cubicBezTo>
                    <a:pt x="10549" y="21757"/>
                    <a:pt x="10706" y="21584"/>
                    <a:pt x="10863" y="21412"/>
                  </a:cubicBezTo>
                  <a:cubicBezTo>
                    <a:pt x="11192" y="21051"/>
                    <a:pt x="11490" y="20675"/>
                    <a:pt x="11788" y="20299"/>
                  </a:cubicBezTo>
                  <a:cubicBezTo>
                    <a:pt x="12932" y="18778"/>
                    <a:pt x="13904" y="17164"/>
                    <a:pt x="14829" y="15518"/>
                  </a:cubicBezTo>
                  <a:cubicBezTo>
                    <a:pt x="15738" y="13857"/>
                    <a:pt x="16584" y="12180"/>
                    <a:pt x="17383" y="10471"/>
                  </a:cubicBezTo>
                  <a:cubicBezTo>
                    <a:pt x="18982" y="7054"/>
                    <a:pt x="20409" y="3574"/>
                    <a:pt x="21678" y="32"/>
                  </a:cubicBezTo>
                  <a:lnTo>
                    <a:pt x="21615" y="1"/>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34"/>
            <p:cNvSpPr/>
            <p:nvPr/>
          </p:nvSpPr>
          <p:spPr>
            <a:xfrm>
              <a:off x="3622875" y="3374550"/>
              <a:ext cx="410300" cy="1275900"/>
            </a:xfrm>
            <a:custGeom>
              <a:avLst/>
              <a:gdLst/>
              <a:ahLst/>
              <a:cxnLst/>
              <a:rect l="l" t="t" r="r" b="b"/>
              <a:pathLst>
                <a:path w="16412" h="51036" extrusionOk="0">
                  <a:moveTo>
                    <a:pt x="424" y="0"/>
                  </a:moveTo>
                  <a:cubicBezTo>
                    <a:pt x="189" y="1113"/>
                    <a:pt x="95" y="2257"/>
                    <a:pt x="48" y="3386"/>
                  </a:cubicBezTo>
                  <a:cubicBezTo>
                    <a:pt x="1" y="4514"/>
                    <a:pt x="1" y="5659"/>
                    <a:pt x="48" y="6787"/>
                  </a:cubicBezTo>
                  <a:cubicBezTo>
                    <a:pt x="142" y="9060"/>
                    <a:pt x="408" y="11317"/>
                    <a:pt x="769" y="13559"/>
                  </a:cubicBezTo>
                  <a:cubicBezTo>
                    <a:pt x="1521" y="18041"/>
                    <a:pt x="2744" y="22430"/>
                    <a:pt x="4248" y="26709"/>
                  </a:cubicBezTo>
                  <a:cubicBezTo>
                    <a:pt x="5753" y="30988"/>
                    <a:pt x="7556" y="35173"/>
                    <a:pt x="9593" y="39217"/>
                  </a:cubicBezTo>
                  <a:cubicBezTo>
                    <a:pt x="10612" y="41239"/>
                    <a:pt x="11678" y="43246"/>
                    <a:pt x="12791" y="45221"/>
                  </a:cubicBezTo>
                  <a:cubicBezTo>
                    <a:pt x="13919" y="47180"/>
                    <a:pt x="15079" y="49124"/>
                    <a:pt x="16302" y="51036"/>
                  </a:cubicBezTo>
                  <a:lnTo>
                    <a:pt x="16412" y="50973"/>
                  </a:lnTo>
                  <a:cubicBezTo>
                    <a:pt x="15267" y="49014"/>
                    <a:pt x="14154" y="47055"/>
                    <a:pt x="13104" y="45048"/>
                  </a:cubicBezTo>
                  <a:cubicBezTo>
                    <a:pt x="12023" y="43058"/>
                    <a:pt x="10988" y="41051"/>
                    <a:pt x="10016" y="39014"/>
                  </a:cubicBezTo>
                  <a:cubicBezTo>
                    <a:pt x="9045" y="36976"/>
                    <a:pt x="8104" y="34923"/>
                    <a:pt x="7226" y="32838"/>
                  </a:cubicBezTo>
                  <a:cubicBezTo>
                    <a:pt x="6349" y="30753"/>
                    <a:pt x="5534" y="28653"/>
                    <a:pt x="4781" y="26521"/>
                  </a:cubicBezTo>
                  <a:cubicBezTo>
                    <a:pt x="4029" y="24405"/>
                    <a:pt x="3339" y="22242"/>
                    <a:pt x="2744" y="20079"/>
                  </a:cubicBezTo>
                  <a:cubicBezTo>
                    <a:pt x="2132" y="17900"/>
                    <a:pt x="1631" y="15706"/>
                    <a:pt x="1207" y="13480"/>
                  </a:cubicBezTo>
                  <a:cubicBezTo>
                    <a:pt x="800" y="11270"/>
                    <a:pt x="486" y="9029"/>
                    <a:pt x="345" y="6772"/>
                  </a:cubicBezTo>
                  <a:cubicBezTo>
                    <a:pt x="267" y="5643"/>
                    <a:pt x="220" y="4514"/>
                    <a:pt x="236" y="3386"/>
                  </a:cubicBezTo>
                  <a:cubicBezTo>
                    <a:pt x="236" y="2822"/>
                    <a:pt x="251" y="2257"/>
                    <a:pt x="298" y="1709"/>
                  </a:cubicBezTo>
                  <a:cubicBezTo>
                    <a:pt x="330" y="1145"/>
                    <a:pt x="377" y="580"/>
                    <a:pt x="471" y="16"/>
                  </a:cubicBezTo>
                  <a:lnTo>
                    <a:pt x="424"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34"/>
            <p:cNvSpPr/>
            <p:nvPr/>
          </p:nvSpPr>
          <p:spPr>
            <a:xfrm>
              <a:off x="1669475" y="2640000"/>
              <a:ext cx="118350" cy="75475"/>
            </a:xfrm>
            <a:custGeom>
              <a:avLst/>
              <a:gdLst/>
              <a:ahLst/>
              <a:cxnLst/>
              <a:rect l="l" t="t" r="r" b="b"/>
              <a:pathLst>
                <a:path w="4734" h="3019" extrusionOk="0">
                  <a:moveTo>
                    <a:pt x="630" y="0"/>
                  </a:moveTo>
                  <a:cubicBezTo>
                    <a:pt x="247" y="0"/>
                    <a:pt x="141" y="228"/>
                    <a:pt x="141" y="228"/>
                  </a:cubicBezTo>
                  <a:cubicBezTo>
                    <a:pt x="0" y="698"/>
                    <a:pt x="2649" y="1560"/>
                    <a:pt x="2649" y="1560"/>
                  </a:cubicBezTo>
                  <a:cubicBezTo>
                    <a:pt x="3260" y="1701"/>
                    <a:pt x="4734" y="3018"/>
                    <a:pt x="4734" y="3018"/>
                  </a:cubicBezTo>
                  <a:cubicBezTo>
                    <a:pt x="2380" y="505"/>
                    <a:pt x="1199" y="0"/>
                    <a:pt x="630" y="0"/>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34"/>
            <p:cNvSpPr/>
            <p:nvPr/>
          </p:nvSpPr>
          <p:spPr>
            <a:xfrm>
              <a:off x="1673375" y="2774600"/>
              <a:ext cx="85075" cy="217525"/>
            </a:xfrm>
            <a:custGeom>
              <a:avLst/>
              <a:gdLst/>
              <a:ahLst/>
              <a:cxnLst/>
              <a:rect l="l" t="t" r="r" b="b"/>
              <a:pathLst>
                <a:path w="3403" h="8701" extrusionOk="0">
                  <a:moveTo>
                    <a:pt x="2634" y="1"/>
                  </a:moveTo>
                  <a:lnTo>
                    <a:pt x="2524" y="17"/>
                  </a:lnTo>
                  <a:cubicBezTo>
                    <a:pt x="2524" y="455"/>
                    <a:pt x="2477" y="894"/>
                    <a:pt x="2352" y="1302"/>
                  </a:cubicBezTo>
                  <a:cubicBezTo>
                    <a:pt x="2227" y="1725"/>
                    <a:pt x="2038" y="2101"/>
                    <a:pt x="1756" y="2383"/>
                  </a:cubicBezTo>
                  <a:cubicBezTo>
                    <a:pt x="1694" y="2462"/>
                    <a:pt x="1615" y="2524"/>
                    <a:pt x="1537" y="2587"/>
                  </a:cubicBezTo>
                  <a:cubicBezTo>
                    <a:pt x="1490" y="2618"/>
                    <a:pt x="1474" y="2634"/>
                    <a:pt x="1411" y="2666"/>
                  </a:cubicBezTo>
                  <a:cubicBezTo>
                    <a:pt x="1349" y="2713"/>
                    <a:pt x="1317" y="2760"/>
                    <a:pt x="1270" y="2791"/>
                  </a:cubicBezTo>
                  <a:cubicBezTo>
                    <a:pt x="1082" y="2948"/>
                    <a:pt x="910" y="3120"/>
                    <a:pt x="769" y="3308"/>
                  </a:cubicBezTo>
                  <a:cubicBezTo>
                    <a:pt x="471" y="3684"/>
                    <a:pt x="236" y="4123"/>
                    <a:pt x="110" y="4609"/>
                  </a:cubicBezTo>
                  <a:cubicBezTo>
                    <a:pt x="1" y="5095"/>
                    <a:pt x="48" y="5628"/>
                    <a:pt x="236" y="6083"/>
                  </a:cubicBezTo>
                  <a:cubicBezTo>
                    <a:pt x="424" y="6553"/>
                    <a:pt x="706" y="6945"/>
                    <a:pt x="1051" y="7274"/>
                  </a:cubicBezTo>
                  <a:cubicBezTo>
                    <a:pt x="1725" y="7932"/>
                    <a:pt x="2540" y="8371"/>
                    <a:pt x="3371" y="8700"/>
                  </a:cubicBezTo>
                  <a:lnTo>
                    <a:pt x="3402" y="8653"/>
                  </a:lnTo>
                  <a:cubicBezTo>
                    <a:pt x="2665" y="8136"/>
                    <a:pt x="1929" y="7619"/>
                    <a:pt x="1380" y="6960"/>
                  </a:cubicBezTo>
                  <a:cubicBezTo>
                    <a:pt x="1098" y="6647"/>
                    <a:pt x="863" y="6286"/>
                    <a:pt x="737" y="5910"/>
                  </a:cubicBezTo>
                  <a:cubicBezTo>
                    <a:pt x="596" y="5518"/>
                    <a:pt x="581" y="5126"/>
                    <a:pt x="675" y="4735"/>
                  </a:cubicBezTo>
                  <a:cubicBezTo>
                    <a:pt x="753" y="4343"/>
                    <a:pt x="957" y="3982"/>
                    <a:pt x="1192" y="3653"/>
                  </a:cubicBezTo>
                  <a:cubicBezTo>
                    <a:pt x="1317" y="3481"/>
                    <a:pt x="1458" y="3324"/>
                    <a:pt x="1615" y="3183"/>
                  </a:cubicBezTo>
                  <a:cubicBezTo>
                    <a:pt x="1647" y="3151"/>
                    <a:pt x="1694" y="3104"/>
                    <a:pt x="1709" y="3089"/>
                  </a:cubicBezTo>
                  <a:cubicBezTo>
                    <a:pt x="1756" y="3057"/>
                    <a:pt x="1819" y="3010"/>
                    <a:pt x="1866" y="2963"/>
                  </a:cubicBezTo>
                  <a:cubicBezTo>
                    <a:pt x="1960" y="2885"/>
                    <a:pt x="2038" y="2791"/>
                    <a:pt x="2117" y="2697"/>
                  </a:cubicBezTo>
                  <a:cubicBezTo>
                    <a:pt x="2446" y="2321"/>
                    <a:pt x="2603" y="1850"/>
                    <a:pt x="2681" y="1380"/>
                  </a:cubicBezTo>
                  <a:cubicBezTo>
                    <a:pt x="2744" y="910"/>
                    <a:pt x="2744" y="455"/>
                    <a:pt x="2634"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34"/>
            <p:cNvSpPr/>
            <p:nvPr/>
          </p:nvSpPr>
          <p:spPr>
            <a:xfrm>
              <a:off x="1698450" y="2987775"/>
              <a:ext cx="228875" cy="326850"/>
            </a:xfrm>
            <a:custGeom>
              <a:avLst/>
              <a:gdLst/>
              <a:ahLst/>
              <a:cxnLst/>
              <a:rect l="l" t="t" r="r" b="b"/>
              <a:pathLst>
                <a:path w="9155" h="13074" extrusionOk="0">
                  <a:moveTo>
                    <a:pt x="2274" y="1"/>
                  </a:moveTo>
                  <a:cubicBezTo>
                    <a:pt x="2054" y="16"/>
                    <a:pt x="1835" y="63"/>
                    <a:pt x="1615" y="142"/>
                  </a:cubicBezTo>
                  <a:cubicBezTo>
                    <a:pt x="1176" y="283"/>
                    <a:pt x="785" y="596"/>
                    <a:pt x="534" y="988"/>
                  </a:cubicBezTo>
                  <a:cubicBezTo>
                    <a:pt x="283" y="1380"/>
                    <a:pt x="158" y="1819"/>
                    <a:pt x="79" y="2242"/>
                  </a:cubicBezTo>
                  <a:cubicBezTo>
                    <a:pt x="17" y="2665"/>
                    <a:pt x="1" y="3104"/>
                    <a:pt x="17" y="3527"/>
                  </a:cubicBezTo>
                  <a:lnTo>
                    <a:pt x="17" y="3543"/>
                  </a:lnTo>
                  <a:cubicBezTo>
                    <a:pt x="48" y="3716"/>
                    <a:pt x="79" y="3841"/>
                    <a:pt x="126" y="3982"/>
                  </a:cubicBezTo>
                  <a:cubicBezTo>
                    <a:pt x="173" y="4107"/>
                    <a:pt x="220" y="4248"/>
                    <a:pt x="283" y="4374"/>
                  </a:cubicBezTo>
                  <a:cubicBezTo>
                    <a:pt x="393" y="4640"/>
                    <a:pt x="534" y="4875"/>
                    <a:pt x="706" y="5111"/>
                  </a:cubicBezTo>
                  <a:cubicBezTo>
                    <a:pt x="1051" y="5565"/>
                    <a:pt x="1490" y="5941"/>
                    <a:pt x="1976" y="6223"/>
                  </a:cubicBezTo>
                  <a:cubicBezTo>
                    <a:pt x="2101" y="6286"/>
                    <a:pt x="2227" y="6349"/>
                    <a:pt x="2352" y="6412"/>
                  </a:cubicBezTo>
                  <a:cubicBezTo>
                    <a:pt x="2493" y="6459"/>
                    <a:pt x="2587" y="6506"/>
                    <a:pt x="2713" y="6553"/>
                  </a:cubicBezTo>
                  <a:cubicBezTo>
                    <a:pt x="2932" y="6662"/>
                    <a:pt x="3151" y="6788"/>
                    <a:pt x="3355" y="6929"/>
                  </a:cubicBezTo>
                  <a:cubicBezTo>
                    <a:pt x="3559" y="7070"/>
                    <a:pt x="3747" y="7227"/>
                    <a:pt x="3857" y="7399"/>
                  </a:cubicBezTo>
                  <a:cubicBezTo>
                    <a:pt x="3920" y="7477"/>
                    <a:pt x="3967" y="7571"/>
                    <a:pt x="3967" y="7650"/>
                  </a:cubicBezTo>
                  <a:cubicBezTo>
                    <a:pt x="3981" y="7722"/>
                    <a:pt x="3969" y="7793"/>
                    <a:pt x="3943" y="7865"/>
                  </a:cubicBezTo>
                  <a:lnTo>
                    <a:pt x="3943" y="7865"/>
                  </a:lnTo>
                  <a:cubicBezTo>
                    <a:pt x="3622" y="8233"/>
                    <a:pt x="3317" y="8616"/>
                    <a:pt x="3026" y="9013"/>
                  </a:cubicBezTo>
                  <a:cubicBezTo>
                    <a:pt x="2744" y="9405"/>
                    <a:pt x="2477" y="9829"/>
                    <a:pt x="2227" y="10252"/>
                  </a:cubicBezTo>
                  <a:cubicBezTo>
                    <a:pt x="1976" y="10691"/>
                    <a:pt x="1756" y="11129"/>
                    <a:pt x="1584" y="11600"/>
                  </a:cubicBezTo>
                  <a:cubicBezTo>
                    <a:pt x="1412" y="12070"/>
                    <a:pt x="1286" y="12572"/>
                    <a:pt x="1286" y="13073"/>
                  </a:cubicBezTo>
                  <a:lnTo>
                    <a:pt x="1396" y="13073"/>
                  </a:lnTo>
                  <a:cubicBezTo>
                    <a:pt x="1427" y="12838"/>
                    <a:pt x="1474" y="12603"/>
                    <a:pt x="1553" y="12368"/>
                  </a:cubicBezTo>
                  <a:cubicBezTo>
                    <a:pt x="1615" y="12133"/>
                    <a:pt x="1709" y="11913"/>
                    <a:pt x="1803" y="11694"/>
                  </a:cubicBezTo>
                  <a:cubicBezTo>
                    <a:pt x="2007" y="11255"/>
                    <a:pt x="2242" y="10832"/>
                    <a:pt x="2509" y="10440"/>
                  </a:cubicBezTo>
                  <a:cubicBezTo>
                    <a:pt x="2775" y="10032"/>
                    <a:pt x="3057" y="9640"/>
                    <a:pt x="3371" y="9264"/>
                  </a:cubicBezTo>
                  <a:cubicBezTo>
                    <a:pt x="3669" y="8888"/>
                    <a:pt x="3982" y="8512"/>
                    <a:pt x="4311" y="8167"/>
                  </a:cubicBezTo>
                  <a:lnTo>
                    <a:pt x="4327" y="8151"/>
                  </a:lnTo>
                  <a:lnTo>
                    <a:pt x="4343" y="8120"/>
                  </a:lnTo>
                  <a:cubicBezTo>
                    <a:pt x="4437" y="7963"/>
                    <a:pt x="4484" y="7775"/>
                    <a:pt x="4452" y="7603"/>
                  </a:cubicBezTo>
                  <a:cubicBezTo>
                    <a:pt x="4437" y="7415"/>
                    <a:pt x="4374" y="7258"/>
                    <a:pt x="4280" y="7117"/>
                  </a:cubicBezTo>
                  <a:cubicBezTo>
                    <a:pt x="4108" y="6850"/>
                    <a:pt x="3888" y="6662"/>
                    <a:pt x="3653" y="6506"/>
                  </a:cubicBezTo>
                  <a:cubicBezTo>
                    <a:pt x="3418" y="6333"/>
                    <a:pt x="3183" y="6208"/>
                    <a:pt x="2948" y="6082"/>
                  </a:cubicBezTo>
                  <a:cubicBezTo>
                    <a:pt x="2822" y="6020"/>
                    <a:pt x="2681" y="5957"/>
                    <a:pt x="2572" y="5910"/>
                  </a:cubicBezTo>
                  <a:cubicBezTo>
                    <a:pt x="2462" y="5863"/>
                    <a:pt x="2352" y="5800"/>
                    <a:pt x="2242" y="5738"/>
                  </a:cubicBezTo>
                  <a:cubicBezTo>
                    <a:pt x="1819" y="5487"/>
                    <a:pt x="1443" y="5173"/>
                    <a:pt x="1161" y="4766"/>
                  </a:cubicBezTo>
                  <a:cubicBezTo>
                    <a:pt x="1020" y="4578"/>
                    <a:pt x="894" y="4358"/>
                    <a:pt x="800" y="4139"/>
                  </a:cubicBezTo>
                  <a:cubicBezTo>
                    <a:pt x="753" y="4029"/>
                    <a:pt x="706" y="3919"/>
                    <a:pt x="659" y="3810"/>
                  </a:cubicBezTo>
                  <a:cubicBezTo>
                    <a:pt x="628" y="3700"/>
                    <a:pt x="597" y="3559"/>
                    <a:pt x="581" y="3465"/>
                  </a:cubicBezTo>
                  <a:lnTo>
                    <a:pt x="581" y="3496"/>
                  </a:lnTo>
                  <a:cubicBezTo>
                    <a:pt x="565" y="3104"/>
                    <a:pt x="565" y="2697"/>
                    <a:pt x="628" y="2321"/>
                  </a:cubicBezTo>
                  <a:cubicBezTo>
                    <a:pt x="691" y="1944"/>
                    <a:pt x="800" y="1584"/>
                    <a:pt x="988" y="1270"/>
                  </a:cubicBezTo>
                  <a:cubicBezTo>
                    <a:pt x="1176" y="973"/>
                    <a:pt x="1443" y="737"/>
                    <a:pt x="1788" y="612"/>
                  </a:cubicBezTo>
                  <a:cubicBezTo>
                    <a:pt x="1945" y="549"/>
                    <a:pt x="2133" y="502"/>
                    <a:pt x="2305" y="487"/>
                  </a:cubicBezTo>
                  <a:lnTo>
                    <a:pt x="2587" y="487"/>
                  </a:lnTo>
                  <a:cubicBezTo>
                    <a:pt x="2644" y="487"/>
                    <a:pt x="2701" y="492"/>
                    <a:pt x="2755" y="500"/>
                  </a:cubicBezTo>
                  <a:lnTo>
                    <a:pt x="2755" y="500"/>
                  </a:lnTo>
                  <a:cubicBezTo>
                    <a:pt x="2792" y="548"/>
                    <a:pt x="2833" y="585"/>
                    <a:pt x="2869" y="612"/>
                  </a:cubicBezTo>
                  <a:cubicBezTo>
                    <a:pt x="2932" y="675"/>
                    <a:pt x="2995" y="722"/>
                    <a:pt x="3073" y="769"/>
                  </a:cubicBezTo>
                  <a:cubicBezTo>
                    <a:pt x="3198" y="847"/>
                    <a:pt x="3340" y="894"/>
                    <a:pt x="3481" y="941"/>
                  </a:cubicBezTo>
                  <a:cubicBezTo>
                    <a:pt x="3747" y="1035"/>
                    <a:pt x="4014" y="1098"/>
                    <a:pt x="4280" y="1161"/>
                  </a:cubicBezTo>
                  <a:cubicBezTo>
                    <a:pt x="4829" y="1270"/>
                    <a:pt x="5362" y="1333"/>
                    <a:pt x="5910" y="1380"/>
                  </a:cubicBezTo>
                  <a:cubicBezTo>
                    <a:pt x="6443" y="1427"/>
                    <a:pt x="6992" y="1458"/>
                    <a:pt x="7525" y="1474"/>
                  </a:cubicBezTo>
                  <a:cubicBezTo>
                    <a:pt x="8073" y="1505"/>
                    <a:pt x="8606" y="1505"/>
                    <a:pt x="9155" y="1505"/>
                  </a:cubicBezTo>
                  <a:lnTo>
                    <a:pt x="9155" y="1443"/>
                  </a:lnTo>
                  <a:cubicBezTo>
                    <a:pt x="8888" y="1411"/>
                    <a:pt x="8622" y="1396"/>
                    <a:pt x="8355" y="1364"/>
                  </a:cubicBezTo>
                  <a:cubicBezTo>
                    <a:pt x="8089" y="1333"/>
                    <a:pt x="7807" y="1317"/>
                    <a:pt x="7540" y="1286"/>
                  </a:cubicBezTo>
                  <a:cubicBezTo>
                    <a:pt x="7007" y="1223"/>
                    <a:pt x="6474" y="1145"/>
                    <a:pt x="5941" y="1067"/>
                  </a:cubicBezTo>
                  <a:cubicBezTo>
                    <a:pt x="5424" y="988"/>
                    <a:pt x="4891" y="894"/>
                    <a:pt x="4374" y="769"/>
                  </a:cubicBezTo>
                  <a:cubicBezTo>
                    <a:pt x="4123" y="706"/>
                    <a:pt x="3872" y="628"/>
                    <a:pt x="3622" y="534"/>
                  </a:cubicBezTo>
                  <a:cubicBezTo>
                    <a:pt x="3512" y="487"/>
                    <a:pt x="3402" y="440"/>
                    <a:pt x="3308" y="377"/>
                  </a:cubicBezTo>
                  <a:cubicBezTo>
                    <a:pt x="3214" y="314"/>
                    <a:pt x="3136" y="236"/>
                    <a:pt x="3120" y="204"/>
                  </a:cubicBezTo>
                  <a:lnTo>
                    <a:pt x="3104" y="95"/>
                  </a:lnTo>
                  <a:lnTo>
                    <a:pt x="2963" y="63"/>
                  </a:lnTo>
                  <a:cubicBezTo>
                    <a:pt x="2838" y="32"/>
                    <a:pt x="2728" y="16"/>
                    <a:pt x="2619"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34"/>
            <p:cNvSpPr/>
            <p:nvPr/>
          </p:nvSpPr>
          <p:spPr>
            <a:xfrm>
              <a:off x="1717650" y="3130800"/>
              <a:ext cx="1127800" cy="416975"/>
            </a:xfrm>
            <a:custGeom>
              <a:avLst/>
              <a:gdLst/>
              <a:ahLst/>
              <a:cxnLst/>
              <a:rect l="l" t="t" r="r" b="b"/>
              <a:pathLst>
                <a:path w="45112" h="16679" extrusionOk="0">
                  <a:moveTo>
                    <a:pt x="44861" y="1"/>
                  </a:moveTo>
                  <a:cubicBezTo>
                    <a:pt x="44547" y="4217"/>
                    <a:pt x="42134" y="7885"/>
                    <a:pt x="37854" y="10628"/>
                  </a:cubicBezTo>
                  <a:cubicBezTo>
                    <a:pt x="33152" y="13638"/>
                    <a:pt x="26334" y="15534"/>
                    <a:pt x="17619" y="16255"/>
                  </a:cubicBezTo>
                  <a:cubicBezTo>
                    <a:pt x="16357" y="16359"/>
                    <a:pt x="15157" y="16410"/>
                    <a:pt x="14019" y="16410"/>
                  </a:cubicBezTo>
                  <a:cubicBezTo>
                    <a:pt x="8613" y="16410"/>
                    <a:pt x="4642" y="15248"/>
                    <a:pt x="2415" y="12995"/>
                  </a:cubicBezTo>
                  <a:cubicBezTo>
                    <a:pt x="283" y="10832"/>
                    <a:pt x="503" y="8371"/>
                    <a:pt x="503" y="8340"/>
                  </a:cubicBezTo>
                  <a:lnTo>
                    <a:pt x="236" y="8324"/>
                  </a:lnTo>
                  <a:lnTo>
                    <a:pt x="236" y="8324"/>
                  </a:lnTo>
                  <a:cubicBezTo>
                    <a:pt x="236" y="8418"/>
                    <a:pt x="1" y="10910"/>
                    <a:pt x="2227" y="13183"/>
                  </a:cubicBezTo>
                  <a:cubicBezTo>
                    <a:pt x="4515" y="15503"/>
                    <a:pt x="8434" y="16678"/>
                    <a:pt x="13904" y="16678"/>
                  </a:cubicBezTo>
                  <a:cubicBezTo>
                    <a:pt x="15080" y="16678"/>
                    <a:pt x="16334" y="16631"/>
                    <a:pt x="17650" y="16522"/>
                  </a:cubicBezTo>
                  <a:cubicBezTo>
                    <a:pt x="26397" y="15801"/>
                    <a:pt x="33246" y="13888"/>
                    <a:pt x="37996" y="10847"/>
                  </a:cubicBezTo>
                  <a:cubicBezTo>
                    <a:pt x="42337" y="8057"/>
                    <a:pt x="44814" y="4311"/>
                    <a:pt x="45112" y="17"/>
                  </a:cubicBezTo>
                  <a:lnTo>
                    <a:pt x="44861" y="1"/>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34"/>
            <p:cNvSpPr/>
            <p:nvPr/>
          </p:nvSpPr>
          <p:spPr>
            <a:xfrm>
              <a:off x="1559750" y="2193875"/>
              <a:ext cx="286850" cy="444400"/>
            </a:xfrm>
            <a:custGeom>
              <a:avLst/>
              <a:gdLst/>
              <a:ahLst/>
              <a:cxnLst/>
              <a:rect l="l" t="t" r="r" b="b"/>
              <a:pathLst>
                <a:path w="11474" h="17776" extrusionOk="0">
                  <a:moveTo>
                    <a:pt x="11254" y="1"/>
                  </a:moveTo>
                  <a:cubicBezTo>
                    <a:pt x="8966" y="3731"/>
                    <a:pt x="6427" y="6693"/>
                    <a:pt x="4389" y="9060"/>
                  </a:cubicBezTo>
                  <a:cubicBezTo>
                    <a:pt x="3057" y="10612"/>
                    <a:pt x="2007" y="11835"/>
                    <a:pt x="1442" y="12806"/>
                  </a:cubicBezTo>
                  <a:cubicBezTo>
                    <a:pt x="0" y="15267"/>
                    <a:pt x="3041" y="17744"/>
                    <a:pt x="3072" y="17775"/>
                  </a:cubicBezTo>
                  <a:lnTo>
                    <a:pt x="3245" y="17571"/>
                  </a:lnTo>
                  <a:cubicBezTo>
                    <a:pt x="3213" y="17540"/>
                    <a:pt x="345" y="15205"/>
                    <a:pt x="1677" y="12932"/>
                  </a:cubicBezTo>
                  <a:cubicBezTo>
                    <a:pt x="2226" y="11991"/>
                    <a:pt x="3260" y="10769"/>
                    <a:pt x="4593" y="9233"/>
                  </a:cubicBezTo>
                  <a:cubicBezTo>
                    <a:pt x="6630" y="6850"/>
                    <a:pt x="9185" y="3888"/>
                    <a:pt x="11474" y="126"/>
                  </a:cubicBezTo>
                  <a:lnTo>
                    <a:pt x="11254" y="1"/>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34"/>
            <p:cNvSpPr/>
            <p:nvPr/>
          </p:nvSpPr>
          <p:spPr>
            <a:xfrm>
              <a:off x="1944950" y="1367850"/>
              <a:ext cx="484750" cy="594075"/>
            </a:xfrm>
            <a:custGeom>
              <a:avLst/>
              <a:gdLst/>
              <a:ahLst/>
              <a:cxnLst/>
              <a:rect l="l" t="t" r="r" b="b"/>
              <a:pathLst>
                <a:path w="19390" h="23763" extrusionOk="0">
                  <a:moveTo>
                    <a:pt x="19295" y="0"/>
                  </a:moveTo>
                  <a:cubicBezTo>
                    <a:pt x="11427" y="2586"/>
                    <a:pt x="6599" y="8903"/>
                    <a:pt x="3934" y="13731"/>
                  </a:cubicBezTo>
                  <a:cubicBezTo>
                    <a:pt x="1050" y="18966"/>
                    <a:pt x="0" y="23653"/>
                    <a:pt x="0" y="23700"/>
                  </a:cubicBezTo>
                  <a:lnTo>
                    <a:pt x="251" y="23762"/>
                  </a:lnTo>
                  <a:cubicBezTo>
                    <a:pt x="298" y="23574"/>
                    <a:pt x="4452" y="5157"/>
                    <a:pt x="19389" y="251"/>
                  </a:cubicBezTo>
                  <a:lnTo>
                    <a:pt x="19295"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34"/>
            <p:cNvSpPr/>
            <p:nvPr/>
          </p:nvSpPr>
          <p:spPr>
            <a:xfrm>
              <a:off x="2568000" y="3447425"/>
              <a:ext cx="240625" cy="704600"/>
            </a:xfrm>
            <a:custGeom>
              <a:avLst/>
              <a:gdLst/>
              <a:ahLst/>
              <a:cxnLst/>
              <a:rect l="l" t="t" r="r" b="b"/>
              <a:pathLst>
                <a:path w="9625" h="28184" extrusionOk="0">
                  <a:moveTo>
                    <a:pt x="220" y="1"/>
                  </a:moveTo>
                  <a:lnTo>
                    <a:pt x="0" y="142"/>
                  </a:lnTo>
                  <a:cubicBezTo>
                    <a:pt x="94" y="283"/>
                    <a:pt x="9358" y="15017"/>
                    <a:pt x="9311" y="28183"/>
                  </a:cubicBezTo>
                  <a:lnTo>
                    <a:pt x="9562" y="28183"/>
                  </a:lnTo>
                  <a:cubicBezTo>
                    <a:pt x="9624" y="14954"/>
                    <a:pt x="314" y="142"/>
                    <a:pt x="220"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313" name="Google Shape;313;p34"/>
          <p:cNvPicPr preferRelativeResize="0"/>
          <p:nvPr/>
        </p:nvPicPr>
        <p:blipFill rotWithShape="1">
          <a:blip r:embed="rId4">
            <a:alphaModFix amt="84000"/>
          </a:blip>
          <a:srcRect/>
          <a:stretch/>
        </p:blipFill>
        <p:spPr>
          <a:xfrm rot="-487120">
            <a:off x="6387117" y="2096067"/>
            <a:ext cx="369555" cy="369556"/>
          </a:xfrm>
          <a:prstGeom prst="rect">
            <a:avLst/>
          </a:prstGeom>
          <a:noFill/>
          <a:ln>
            <a:noFill/>
          </a:ln>
        </p:spPr>
      </p:pic>
      <p:pic>
        <p:nvPicPr>
          <p:cNvPr id="314" name="Google Shape;314;p34"/>
          <p:cNvPicPr preferRelativeResize="0"/>
          <p:nvPr/>
        </p:nvPicPr>
        <p:blipFill rotWithShape="1">
          <a:blip r:embed="rId4">
            <a:alphaModFix amt="66000"/>
          </a:blip>
          <a:srcRect/>
          <a:stretch/>
        </p:blipFill>
        <p:spPr>
          <a:xfrm rot="-487117">
            <a:off x="4988572" y="1247720"/>
            <a:ext cx="223202" cy="223203"/>
          </a:xfrm>
          <a:prstGeom prst="rect">
            <a:avLst/>
          </a:prstGeom>
          <a:noFill/>
          <a:ln>
            <a:noFill/>
          </a:ln>
        </p:spPr>
      </p:pic>
      <p:pic>
        <p:nvPicPr>
          <p:cNvPr id="315" name="Google Shape;315;p34"/>
          <p:cNvPicPr preferRelativeResize="0"/>
          <p:nvPr/>
        </p:nvPicPr>
        <p:blipFill rotWithShape="1">
          <a:blip r:embed="rId5">
            <a:alphaModFix amt="60000"/>
          </a:blip>
          <a:srcRect/>
          <a:stretch/>
        </p:blipFill>
        <p:spPr>
          <a:xfrm rot="-487117">
            <a:off x="6315305" y="634794"/>
            <a:ext cx="223202" cy="223203"/>
          </a:xfrm>
          <a:prstGeom prst="rect">
            <a:avLst/>
          </a:prstGeom>
          <a:noFill/>
          <a:ln>
            <a:noFill/>
          </a:ln>
        </p:spPr>
      </p:pic>
      <p:pic>
        <p:nvPicPr>
          <p:cNvPr id="316" name="Google Shape;316;p34"/>
          <p:cNvPicPr preferRelativeResize="0"/>
          <p:nvPr/>
        </p:nvPicPr>
        <p:blipFill rotWithShape="1">
          <a:blip r:embed="rId6">
            <a:alphaModFix amt="75000"/>
          </a:blip>
          <a:srcRect/>
          <a:stretch/>
        </p:blipFill>
        <p:spPr>
          <a:xfrm rot="-487125">
            <a:off x="6004275" y="2649194"/>
            <a:ext cx="877613" cy="877598"/>
          </a:xfrm>
          <a:prstGeom prst="rect">
            <a:avLst/>
          </a:prstGeom>
          <a:noFill/>
          <a:ln>
            <a:noFill/>
          </a:ln>
        </p:spPr>
      </p:pic>
      <p:sp>
        <p:nvSpPr>
          <p:cNvPr id="317" name="Google Shape;317;p34"/>
          <p:cNvSpPr txBox="1">
            <a:spLocks noGrp="1"/>
          </p:cNvSpPr>
          <p:nvPr>
            <p:ph type="ctrTitle"/>
          </p:nvPr>
        </p:nvSpPr>
        <p:spPr>
          <a:xfrm>
            <a:off x="216031" y="1141657"/>
            <a:ext cx="4871335" cy="2387700"/>
          </a:xfrm>
          <a:prstGeom prst="rect">
            <a:avLst/>
          </a:prstGeom>
        </p:spPr>
        <p:txBody>
          <a:bodyPr spcFirstLastPara="1" wrap="square" lIns="91425" tIns="91425" rIns="91425" bIns="91425" anchor="ctr" anchorCtr="0">
            <a:noAutofit/>
          </a:bodyPr>
          <a:lstStyle/>
          <a:p>
            <a:pPr algn="ctr">
              <a:buClr>
                <a:schemeClr val="dk1"/>
              </a:buClr>
              <a:buSzPts val="1100"/>
            </a:pPr>
            <a:r>
              <a:rPr lang="pt-BR" sz="2800" dirty="0">
                <a:effectLst/>
                <a:latin typeface="Amasis MT Pro" panose="02040504050005020304" pitchFamily="18" charset="0"/>
                <a:ea typeface="Calibri" panose="020F0502020204030204" pitchFamily="34" charset="0"/>
                <a:cs typeface="Times New Roman" panose="02020603050405020304" pitchFamily="18" charset="0"/>
              </a:rPr>
              <a:t>The inferior temporal </a:t>
            </a:r>
            <a:r>
              <a:rPr lang="pt-BR" sz="2800" dirty="0" err="1">
                <a:effectLst/>
                <a:latin typeface="Amasis MT Pro" panose="02040504050005020304" pitchFamily="18" charset="0"/>
                <a:ea typeface="Calibri" panose="020F0502020204030204" pitchFamily="34" charset="0"/>
                <a:cs typeface="Times New Roman" panose="02020603050405020304" pitchFamily="18" charset="0"/>
              </a:rPr>
              <a:t>cortex</a:t>
            </a:r>
            <a:r>
              <a:rPr lang="pt-BR" sz="2800" dirty="0">
                <a:effectLst/>
                <a:latin typeface="Amasis MT Pro" panose="02040504050005020304" pitchFamily="18" charset="0"/>
                <a:ea typeface="Calibri" panose="020F0502020204030204" pitchFamily="34" charset="0"/>
                <a:cs typeface="Times New Roman" panose="02020603050405020304" pitchFamily="18" charset="0"/>
              </a:rPr>
              <a:t> </a:t>
            </a:r>
            <a:r>
              <a:rPr lang="pt-BR" sz="2800" dirty="0" err="1">
                <a:effectLst/>
                <a:latin typeface="Amasis MT Pro" panose="02040504050005020304" pitchFamily="18" charset="0"/>
                <a:ea typeface="Calibri" panose="020F0502020204030204" pitchFamily="34" charset="0"/>
                <a:cs typeface="Times New Roman" panose="02020603050405020304" pitchFamily="18" charset="0"/>
              </a:rPr>
              <a:t>is</a:t>
            </a:r>
            <a:r>
              <a:rPr lang="pt-BR" sz="2800" dirty="0">
                <a:effectLst/>
                <a:latin typeface="Amasis MT Pro" panose="02040504050005020304" pitchFamily="18" charset="0"/>
                <a:ea typeface="Calibri" panose="020F0502020204030204" pitchFamily="34" charset="0"/>
                <a:cs typeface="Times New Roman" panose="02020603050405020304" pitchFamily="18" charset="0"/>
              </a:rPr>
              <a:t> a </a:t>
            </a:r>
            <a:r>
              <a:rPr lang="pt-BR" sz="2800" dirty="0" err="1">
                <a:effectLst/>
                <a:latin typeface="Amasis MT Pro" panose="02040504050005020304" pitchFamily="18" charset="0"/>
                <a:ea typeface="Calibri" panose="020F0502020204030204" pitchFamily="34" charset="0"/>
                <a:cs typeface="Times New Roman" panose="02020603050405020304" pitchFamily="18" charset="0"/>
              </a:rPr>
              <a:t>potential</a:t>
            </a:r>
            <a:r>
              <a:rPr lang="pt-BR" sz="2800" dirty="0">
                <a:effectLst/>
                <a:latin typeface="Amasis MT Pro" panose="02040504050005020304" pitchFamily="18" charset="0"/>
                <a:ea typeface="Calibri" panose="020F0502020204030204" pitchFamily="34" charset="0"/>
                <a:cs typeface="Times New Roman" panose="02020603050405020304" pitchFamily="18" charset="0"/>
              </a:rPr>
              <a:t> cortical precursor </a:t>
            </a:r>
            <a:r>
              <a:rPr lang="pt-BR" sz="2800" dirty="0" err="1">
                <a:effectLst/>
                <a:latin typeface="Amasis MT Pro" panose="02040504050005020304" pitchFamily="18" charset="0"/>
                <a:ea typeface="Calibri" panose="020F0502020204030204" pitchFamily="34" charset="0"/>
                <a:cs typeface="Times New Roman" panose="02020603050405020304" pitchFamily="18" charset="0"/>
              </a:rPr>
              <a:t>of</a:t>
            </a:r>
            <a:r>
              <a:rPr lang="pt-BR" sz="2800" dirty="0">
                <a:effectLst/>
                <a:latin typeface="Amasis MT Pro" panose="02040504050005020304" pitchFamily="18" charset="0"/>
                <a:ea typeface="Calibri" panose="020F0502020204030204" pitchFamily="34" charset="0"/>
                <a:cs typeface="Times New Roman" panose="02020603050405020304" pitchFamily="18" charset="0"/>
              </a:rPr>
              <a:t> </a:t>
            </a:r>
            <a:r>
              <a:rPr lang="pt-BR" sz="2800" dirty="0" err="1">
                <a:effectLst/>
                <a:latin typeface="Amasis MT Pro" panose="02040504050005020304" pitchFamily="18" charset="0"/>
                <a:ea typeface="Calibri" panose="020F0502020204030204" pitchFamily="34" charset="0"/>
                <a:cs typeface="Times New Roman" panose="02020603050405020304" pitchFamily="18" charset="0"/>
              </a:rPr>
              <a:t>orthographic</a:t>
            </a:r>
            <a:r>
              <a:rPr lang="pt-BR" sz="2800" dirty="0">
                <a:effectLst/>
                <a:latin typeface="Amasis MT Pro" panose="02040504050005020304" pitchFamily="18" charset="0"/>
                <a:ea typeface="Calibri" panose="020F0502020204030204" pitchFamily="34" charset="0"/>
                <a:cs typeface="Times New Roman" panose="02020603050405020304" pitchFamily="18" charset="0"/>
              </a:rPr>
              <a:t> </a:t>
            </a:r>
            <a:r>
              <a:rPr lang="pt-BR" sz="2800" dirty="0" err="1">
                <a:effectLst/>
                <a:latin typeface="Amasis MT Pro" panose="02040504050005020304" pitchFamily="18" charset="0"/>
                <a:ea typeface="Calibri" panose="020F0502020204030204" pitchFamily="34" charset="0"/>
                <a:cs typeface="Times New Roman" panose="02020603050405020304" pitchFamily="18" charset="0"/>
              </a:rPr>
              <a:t>processing</a:t>
            </a:r>
            <a:r>
              <a:rPr lang="pt-BR" sz="2800" dirty="0">
                <a:effectLst/>
                <a:latin typeface="Amasis MT Pro" panose="02040504050005020304" pitchFamily="18" charset="0"/>
                <a:ea typeface="Calibri" panose="020F0502020204030204" pitchFamily="34" charset="0"/>
                <a:cs typeface="Times New Roman" panose="02020603050405020304" pitchFamily="18" charset="0"/>
              </a:rPr>
              <a:t> in </a:t>
            </a:r>
            <a:r>
              <a:rPr lang="pt-BR" sz="2800" dirty="0" err="1">
                <a:effectLst/>
                <a:latin typeface="Amasis MT Pro" panose="02040504050005020304" pitchFamily="18" charset="0"/>
                <a:ea typeface="Calibri" panose="020F0502020204030204" pitchFamily="34" charset="0"/>
                <a:cs typeface="Times New Roman" panose="02020603050405020304" pitchFamily="18" charset="0"/>
              </a:rPr>
              <a:t>untrained</a:t>
            </a:r>
            <a:r>
              <a:rPr lang="pt-BR" sz="2800" dirty="0">
                <a:effectLst/>
                <a:latin typeface="Amasis MT Pro" panose="02040504050005020304" pitchFamily="18" charset="0"/>
                <a:ea typeface="Calibri" panose="020F0502020204030204" pitchFamily="34" charset="0"/>
                <a:cs typeface="Times New Roman" panose="02020603050405020304" pitchFamily="18" charset="0"/>
              </a:rPr>
              <a:t> </a:t>
            </a:r>
            <a:r>
              <a:rPr lang="pt-BR" sz="2800" dirty="0" err="1">
                <a:effectLst/>
                <a:latin typeface="Amasis MT Pro" panose="02040504050005020304" pitchFamily="18" charset="0"/>
                <a:ea typeface="Calibri" panose="020F0502020204030204" pitchFamily="34" charset="0"/>
                <a:cs typeface="Times New Roman" panose="02020603050405020304" pitchFamily="18" charset="0"/>
              </a:rPr>
              <a:t>monkeys</a:t>
            </a:r>
            <a:br>
              <a:rPr lang="pt-BR" sz="2800" dirty="0">
                <a:effectLst/>
                <a:latin typeface="Calibri" panose="020F0502020204030204" pitchFamily="34" charset="0"/>
                <a:ea typeface="Calibri" panose="020F0502020204030204" pitchFamily="34" charset="0"/>
                <a:cs typeface="Times New Roman" panose="02020603050405020304" pitchFamily="18" charset="0"/>
              </a:rPr>
            </a:br>
            <a:endParaRPr sz="2800" dirty="0">
              <a:solidFill>
                <a:schemeClr val="lt2"/>
              </a:solidFill>
            </a:endParaRPr>
          </a:p>
        </p:txBody>
      </p:sp>
      <p:sp>
        <p:nvSpPr>
          <p:cNvPr id="318" name="Google Shape;318;p34"/>
          <p:cNvSpPr txBox="1">
            <a:spLocks noGrp="1"/>
          </p:cNvSpPr>
          <p:nvPr>
            <p:ph type="subTitle" idx="1"/>
          </p:nvPr>
        </p:nvSpPr>
        <p:spPr>
          <a:xfrm>
            <a:off x="110949" y="4140283"/>
            <a:ext cx="4651200" cy="475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latin typeface="Amasis MT Pro Light" panose="02040304050005020304" pitchFamily="18" charset="0"/>
              </a:rPr>
              <a:t>Apresentação: Isadora Rodrigues Andrade</a:t>
            </a:r>
            <a:endParaRPr dirty="0">
              <a:latin typeface="Amasis MT Pro Light" panose="02040304050005020304" pitchFamily="18" charset="0"/>
            </a:endParaRPr>
          </a:p>
        </p:txBody>
      </p:sp>
      <p:sp>
        <p:nvSpPr>
          <p:cNvPr id="23" name="Google Shape;339;p36">
            <a:extLst>
              <a:ext uri="{FF2B5EF4-FFF2-40B4-BE49-F238E27FC236}">
                <a16:creationId xmlns:a16="http://schemas.microsoft.com/office/drawing/2014/main" id="{9C84149A-A2E5-4BE1-CB86-F7C7DEC68245}"/>
              </a:ext>
            </a:extLst>
          </p:cNvPr>
          <p:cNvSpPr txBox="1">
            <a:spLocks/>
          </p:cNvSpPr>
          <p:nvPr/>
        </p:nvSpPr>
        <p:spPr>
          <a:xfrm>
            <a:off x="838435" y="3021020"/>
            <a:ext cx="6353547" cy="5436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Cambay"/>
              <a:buNone/>
              <a:defRPr sz="1600" b="0" i="0" u="none" strike="noStrike" cap="none">
                <a:solidFill>
                  <a:schemeClr val="dk1"/>
                </a:solidFill>
                <a:latin typeface="Cambay"/>
                <a:ea typeface="Cambay"/>
                <a:cs typeface="Cambay"/>
                <a:sym typeface="Cambay"/>
              </a:defRPr>
            </a:lvl1pPr>
            <a:lvl2pPr marL="914400" marR="0" lvl="1" indent="-317500" algn="ctr" rtl="0">
              <a:lnSpc>
                <a:spcPct val="100000"/>
              </a:lnSpc>
              <a:spcBef>
                <a:spcPts val="0"/>
              </a:spcBef>
              <a:spcAft>
                <a:spcPts val="0"/>
              </a:spcAft>
              <a:buClr>
                <a:schemeClr val="dk1"/>
              </a:buClr>
              <a:buSzPts val="1800"/>
              <a:buFont typeface="Cambay"/>
              <a:buNone/>
              <a:defRPr sz="1800" b="0" i="0" u="none" strike="noStrike" cap="none">
                <a:solidFill>
                  <a:schemeClr val="dk1"/>
                </a:solidFill>
                <a:latin typeface="Cambay"/>
                <a:ea typeface="Cambay"/>
                <a:cs typeface="Cambay"/>
                <a:sym typeface="Cambay"/>
              </a:defRPr>
            </a:lvl2pPr>
            <a:lvl3pPr marL="1371600" marR="0" lvl="2" indent="-317500" algn="ctr" rtl="0">
              <a:lnSpc>
                <a:spcPct val="100000"/>
              </a:lnSpc>
              <a:spcBef>
                <a:spcPts val="0"/>
              </a:spcBef>
              <a:spcAft>
                <a:spcPts val="0"/>
              </a:spcAft>
              <a:buClr>
                <a:schemeClr val="dk1"/>
              </a:buClr>
              <a:buSzPts val="1800"/>
              <a:buFont typeface="Cambay"/>
              <a:buNone/>
              <a:defRPr sz="1800" b="0" i="0" u="none" strike="noStrike" cap="none">
                <a:solidFill>
                  <a:schemeClr val="dk1"/>
                </a:solidFill>
                <a:latin typeface="Cambay"/>
                <a:ea typeface="Cambay"/>
                <a:cs typeface="Cambay"/>
                <a:sym typeface="Cambay"/>
              </a:defRPr>
            </a:lvl3pPr>
            <a:lvl4pPr marL="1828800" marR="0" lvl="3" indent="-317500" algn="ctr" rtl="0">
              <a:lnSpc>
                <a:spcPct val="100000"/>
              </a:lnSpc>
              <a:spcBef>
                <a:spcPts val="0"/>
              </a:spcBef>
              <a:spcAft>
                <a:spcPts val="0"/>
              </a:spcAft>
              <a:buClr>
                <a:schemeClr val="dk1"/>
              </a:buClr>
              <a:buSzPts val="1800"/>
              <a:buFont typeface="Cambay"/>
              <a:buNone/>
              <a:defRPr sz="1800" b="0" i="0" u="none" strike="noStrike" cap="none">
                <a:solidFill>
                  <a:schemeClr val="dk1"/>
                </a:solidFill>
                <a:latin typeface="Cambay"/>
                <a:ea typeface="Cambay"/>
                <a:cs typeface="Cambay"/>
                <a:sym typeface="Cambay"/>
              </a:defRPr>
            </a:lvl4pPr>
            <a:lvl5pPr marL="2286000" marR="0" lvl="4" indent="-317500" algn="ctr" rtl="0">
              <a:lnSpc>
                <a:spcPct val="100000"/>
              </a:lnSpc>
              <a:spcBef>
                <a:spcPts val="0"/>
              </a:spcBef>
              <a:spcAft>
                <a:spcPts val="0"/>
              </a:spcAft>
              <a:buClr>
                <a:schemeClr val="dk1"/>
              </a:buClr>
              <a:buSzPts val="1800"/>
              <a:buFont typeface="Cambay"/>
              <a:buNone/>
              <a:defRPr sz="1800" b="0" i="0" u="none" strike="noStrike" cap="none">
                <a:solidFill>
                  <a:schemeClr val="dk1"/>
                </a:solidFill>
                <a:latin typeface="Cambay"/>
                <a:ea typeface="Cambay"/>
                <a:cs typeface="Cambay"/>
                <a:sym typeface="Cambay"/>
              </a:defRPr>
            </a:lvl5pPr>
            <a:lvl6pPr marL="2743200" marR="0" lvl="5" indent="-317500" algn="ctr" rtl="0">
              <a:lnSpc>
                <a:spcPct val="100000"/>
              </a:lnSpc>
              <a:spcBef>
                <a:spcPts val="0"/>
              </a:spcBef>
              <a:spcAft>
                <a:spcPts val="0"/>
              </a:spcAft>
              <a:buClr>
                <a:schemeClr val="dk1"/>
              </a:buClr>
              <a:buSzPts val="1800"/>
              <a:buFont typeface="Cambay"/>
              <a:buNone/>
              <a:defRPr sz="1800" b="0" i="0" u="none" strike="noStrike" cap="none">
                <a:solidFill>
                  <a:schemeClr val="dk1"/>
                </a:solidFill>
                <a:latin typeface="Cambay"/>
                <a:ea typeface="Cambay"/>
                <a:cs typeface="Cambay"/>
                <a:sym typeface="Cambay"/>
              </a:defRPr>
            </a:lvl6pPr>
            <a:lvl7pPr marL="3200400" marR="0" lvl="6" indent="-317500" algn="ctr" rtl="0">
              <a:lnSpc>
                <a:spcPct val="100000"/>
              </a:lnSpc>
              <a:spcBef>
                <a:spcPts val="0"/>
              </a:spcBef>
              <a:spcAft>
                <a:spcPts val="0"/>
              </a:spcAft>
              <a:buClr>
                <a:schemeClr val="dk1"/>
              </a:buClr>
              <a:buSzPts val="1800"/>
              <a:buFont typeface="Cambay"/>
              <a:buNone/>
              <a:defRPr sz="1800" b="0" i="0" u="none" strike="noStrike" cap="none">
                <a:solidFill>
                  <a:schemeClr val="dk1"/>
                </a:solidFill>
                <a:latin typeface="Cambay"/>
                <a:ea typeface="Cambay"/>
                <a:cs typeface="Cambay"/>
                <a:sym typeface="Cambay"/>
              </a:defRPr>
            </a:lvl7pPr>
            <a:lvl8pPr marL="3657600" marR="0" lvl="7" indent="-317500" algn="ctr" rtl="0">
              <a:lnSpc>
                <a:spcPct val="100000"/>
              </a:lnSpc>
              <a:spcBef>
                <a:spcPts val="0"/>
              </a:spcBef>
              <a:spcAft>
                <a:spcPts val="0"/>
              </a:spcAft>
              <a:buClr>
                <a:schemeClr val="dk1"/>
              </a:buClr>
              <a:buSzPts val="1800"/>
              <a:buFont typeface="Cambay"/>
              <a:buNone/>
              <a:defRPr sz="1800" b="0" i="0" u="none" strike="noStrike" cap="none">
                <a:solidFill>
                  <a:schemeClr val="dk1"/>
                </a:solidFill>
                <a:latin typeface="Cambay"/>
                <a:ea typeface="Cambay"/>
                <a:cs typeface="Cambay"/>
                <a:sym typeface="Cambay"/>
              </a:defRPr>
            </a:lvl8pPr>
            <a:lvl9pPr marL="4114800" marR="0" lvl="8" indent="-317500" algn="ctr" rtl="0">
              <a:lnSpc>
                <a:spcPct val="100000"/>
              </a:lnSpc>
              <a:spcBef>
                <a:spcPts val="0"/>
              </a:spcBef>
              <a:spcAft>
                <a:spcPts val="0"/>
              </a:spcAft>
              <a:buClr>
                <a:schemeClr val="dk1"/>
              </a:buClr>
              <a:buSzPts val="1800"/>
              <a:buFont typeface="Cambay"/>
              <a:buNone/>
              <a:defRPr sz="1800" b="0" i="0" u="none" strike="noStrike" cap="none">
                <a:solidFill>
                  <a:schemeClr val="dk1"/>
                </a:solidFill>
                <a:latin typeface="Cambay"/>
                <a:ea typeface="Cambay"/>
                <a:cs typeface="Cambay"/>
                <a:sym typeface="Cambay"/>
              </a:defRPr>
            </a:lvl9pPr>
          </a:lstStyle>
          <a:p>
            <a:pPr marL="0" indent="0"/>
            <a:r>
              <a:rPr lang="pt-BR" sz="1200" dirty="0" err="1">
                <a:latin typeface="Amasis MT Pro Light" panose="02040304050005020304" pitchFamily="18" charset="0"/>
              </a:rPr>
              <a:t>Rishi</a:t>
            </a:r>
            <a:r>
              <a:rPr lang="pt-BR" sz="1200" dirty="0">
                <a:latin typeface="Amasis MT Pro Light" panose="02040304050005020304" pitchFamily="18" charset="0"/>
              </a:rPr>
              <a:t> </a:t>
            </a:r>
            <a:r>
              <a:rPr lang="pt-BR" sz="1200" dirty="0" err="1">
                <a:latin typeface="Amasis MT Pro Light" panose="02040304050005020304" pitchFamily="18" charset="0"/>
              </a:rPr>
              <a:t>Rajalingham</a:t>
            </a:r>
            <a:r>
              <a:rPr lang="pt-BR" sz="1200" dirty="0">
                <a:latin typeface="Amasis MT Pro Light" panose="02040304050005020304" pitchFamily="18" charset="0"/>
              </a:rPr>
              <a:t>, </a:t>
            </a:r>
            <a:r>
              <a:rPr lang="pt-BR" sz="1200" dirty="0" err="1">
                <a:latin typeface="Amasis MT Pro Light" panose="02040304050005020304" pitchFamily="18" charset="0"/>
              </a:rPr>
              <a:t>Kohitij</a:t>
            </a:r>
            <a:r>
              <a:rPr lang="pt-BR" sz="1200" dirty="0">
                <a:latin typeface="Amasis MT Pro Light" panose="02040304050005020304" pitchFamily="18" charset="0"/>
              </a:rPr>
              <a:t> Kar, </a:t>
            </a:r>
            <a:r>
              <a:rPr lang="pt-BR" sz="1200" dirty="0" err="1">
                <a:latin typeface="Amasis MT Pro Light" panose="02040304050005020304" pitchFamily="18" charset="0"/>
              </a:rPr>
              <a:t>Sachi</a:t>
            </a:r>
            <a:r>
              <a:rPr lang="pt-BR" sz="1200" dirty="0">
                <a:latin typeface="Amasis MT Pro Light" panose="02040304050005020304" pitchFamily="18" charset="0"/>
              </a:rPr>
              <a:t> </a:t>
            </a:r>
            <a:r>
              <a:rPr lang="pt-BR" sz="1200" dirty="0" err="1">
                <a:latin typeface="Amasis MT Pro Light" panose="02040304050005020304" pitchFamily="18" charset="0"/>
              </a:rPr>
              <a:t>Sanghavi</a:t>
            </a:r>
            <a:r>
              <a:rPr lang="pt-BR" sz="1200" dirty="0">
                <a:latin typeface="Amasis MT Pro Light" panose="02040304050005020304" pitchFamily="18" charset="0"/>
              </a:rPr>
              <a:t>, Stanislas Dehaene &amp; James J. </a:t>
            </a:r>
            <a:r>
              <a:rPr lang="pt-BR" sz="1200" dirty="0" err="1">
                <a:latin typeface="Amasis MT Pro Light" panose="02040304050005020304" pitchFamily="18" charset="0"/>
              </a:rPr>
              <a:t>DiCarlo</a:t>
            </a:r>
            <a:endParaRPr lang="pt-BR" sz="1100" dirty="0">
              <a:latin typeface="Amasis MT Pro Light" panose="02040304050005020304" pitchFamily="18" charset="0"/>
            </a:endParaRPr>
          </a:p>
        </p:txBody>
      </p:sp>
      <p:pic>
        <p:nvPicPr>
          <p:cNvPr id="24" name="Imagem 23" descr="Imagem de vídeo game&#10;&#10;Descrição gerada automaticamente com confiança baixa">
            <a:extLst>
              <a:ext uri="{FF2B5EF4-FFF2-40B4-BE49-F238E27FC236}">
                <a16:creationId xmlns:a16="http://schemas.microsoft.com/office/drawing/2014/main" id="{09914E62-8F3B-8EC3-D6F2-894E826495AC}"/>
              </a:ext>
            </a:extLst>
          </p:cNvPr>
          <p:cNvPicPr>
            <a:picLocks noChangeAspect="1"/>
          </p:cNvPicPr>
          <p:nvPr/>
        </p:nvPicPr>
        <p:blipFill rotWithShape="1">
          <a:blip r:embed="rId7"/>
          <a:srcRect l="23242" r="23966"/>
          <a:stretch/>
        </p:blipFill>
        <p:spPr>
          <a:xfrm>
            <a:off x="3217228" y="122528"/>
            <a:ext cx="1567717" cy="62386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72" name="Google Shape;372;p38"/>
          <p:cNvSpPr txBox="1">
            <a:spLocks noGrp="1"/>
          </p:cNvSpPr>
          <p:nvPr>
            <p:ph type="title"/>
          </p:nvPr>
        </p:nvSpPr>
        <p:spPr>
          <a:xfrm>
            <a:off x="-1108470" y="200524"/>
            <a:ext cx="5957031"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800" dirty="0">
                <a:latin typeface="DM Serif Text" pitchFamily="2" charset="0"/>
              </a:rPr>
              <a:t>Pressupostos teóricos</a:t>
            </a:r>
            <a:endParaRPr sz="2800" dirty="0">
              <a:latin typeface="DM Serif Text" pitchFamily="2" charset="0"/>
            </a:endParaRPr>
          </a:p>
        </p:txBody>
      </p:sp>
      <p:sp>
        <p:nvSpPr>
          <p:cNvPr id="373" name="Google Shape;373;p38"/>
          <p:cNvSpPr txBox="1">
            <a:spLocks noGrp="1"/>
          </p:cNvSpPr>
          <p:nvPr>
            <p:ph type="title" idx="2"/>
          </p:nvPr>
        </p:nvSpPr>
        <p:spPr>
          <a:xfrm>
            <a:off x="968865" y="1174760"/>
            <a:ext cx="5311586" cy="446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chemeClr val="tx2">
                    <a:lumMod val="75000"/>
                  </a:schemeClr>
                </a:solidFill>
                <a:latin typeface="DM Serif Text" pitchFamily="2" charset="0"/>
              </a:rPr>
              <a:t>A Hipótese da Reciclagem Neuronal</a:t>
            </a:r>
          </a:p>
        </p:txBody>
      </p:sp>
      <p:pic>
        <p:nvPicPr>
          <p:cNvPr id="21" name="Google Shape;393;p39">
            <a:extLst>
              <a:ext uri="{FF2B5EF4-FFF2-40B4-BE49-F238E27FC236}">
                <a16:creationId xmlns:a16="http://schemas.microsoft.com/office/drawing/2014/main" id="{390E12F4-FFAD-1898-9A3E-645DEBEEBC58}"/>
              </a:ext>
            </a:extLst>
          </p:cNvPr>
          <p:cNvPicPr preferRelativeResize="0"/>
          <p:nvPr/>
        </p:nvPicPr>
        <p:blipFill rotWithShape="1">
          <a:blip r:embed="rId3">
            <a:alphaModFix amt="75000"/>
          </a:blip>
          <a:srcRect/>
          <a:stretch/>
        </p:blipFill>
        <p:spPr>
          <a:xfrm rot="-487124">
            <a:off x="6322197" y="989707"/>
            <a:ext cx="1325031" cy="1325002"/>
          </a:xfrm>
          <a:prstGeom prst="rect">
            <a:avLst/>
          </a:prstGeom>
          <a:noFill/>
          <a:ln>
            <a:noFill/>
          </a:ln>
        </p:spPr>
      </p:pic>
      <p:pic>
        <p:nvPicPr>
          <p:cNvPr id="22" name="Google Shape;393;p39">
            <a:extLst>
              <a:ext uri="{FF2B5EF4-FFF2-40B4-BE49-F238E27FC236}">
                <a16:creationId xmlns:a16="http://schemas.microsoft.com/office/drawing/2014/main" id="{08D0F265-F103-0BEB-7113-8B3D4E95D0F0}"/>
              </a:ext>
            </a:extLst>
          </p:cNvPr>
          <p:cNvPicPr preferRelativeResize="0"/>
          <p:nvPr/>
        </p:nvPicPr>
        <p:blipFill rotWithShape="1">
          <a:blip r:embed="rId3">
            <a:alphaModFix amt="75000"/>
          </a:blip>
          <a:srcRect/>
          <a:stretch/>
        </p:blipFill>
        <p:spPr>
          <a:xfrm rot="-487124">
            <a:off x="7268554" y="1909249"/>
            <a:ext cx="1325031" cy="1325002"/>
          </a:xfrm>
          <a:prstGeom prst="rect">
            <a:avLst/>
          </a:prstGeom>
          <a:noFill/>
          <a:ln>
            <a:noFill/>
          </a:ln>
        </p:spPr>
      </p:pic>
      <p:pic>
        <p:nvPicPr>
          <p:cNvPr id="23" name="Google Shape;393;p39">
            <a:extLst>
              <a:ext uri="{FF2B5EF4-FFF2-40B4-BE49-F238E27FC236}">
                <a16:creationId xmlns:a16="http://schemas.microsoft.com/office/drawing/2014/main" id="{56DA0824-1957-C6D9-86AF-E4F774CECBED}"/>
              </a:ext>
            </a:extLst>
          </p:cNvPr>
          <p:cNvPicPr preferRelativeResize="0"/>
          <p:nvPr/>
        </p:nvPicPr>
        <p:blipFill rotWithShape="1">
          <a:blip r:embed="rId3">
            <a:alphaModFix amt="75000"/>
          </a:blip>
          <a:srcRect/>
          <a:stretch/>
        </p:blipFill>
        <p:spPr>
          <a:xfrm rot="-487124">
            <a:off x="7561734" y="645104"/>
            <a:ext cx="1325031" cy="1325002"/>
          </a:xfrm>
          <a:prstGeom prst="rect">
            <a:avLst/>
          </a:prstGeom>
          <a:noFill/>
          <a:ln>
            <a:noFill/>
          </a:ln>
        </p:spPr>
      </p:pic>
      <p:sp>
        <p:nvSpPr>
          <p:cNvPr id="4" name="Retângulo 3">
            <a:extLst>
              <a:ext uri="{FF2B5EF4-FFF2-40B4-BE49-F238E27FC236}">
                <a16:creationId xmlns:a16="http://schemas.microsoft.com/office/drawing/2014/main" id="{BF4A96ED-0D6A-AB16-1F0B-5886CE4439E6}"/>
              </a:ext>
            </a:extLst>
          </p:cNvPr>
          <p:cNvSpPr/>
          <p:nvPr/>
        </p:nvSpPr>
        <p:spPr>
          <a:xfrm rot="609959">
            <a:off x="6706188" y="1224551"/>
            <a:ext cx="646331" cy="923330"/>
          </a:xfrm>
          <a:prstGeom prst="rect">
            <a:avLst/>
          </a:prstGeom>
          <a:noFill/>
        </p:spPr>
        <p:txBody>
          <a:bodyPr wrap="none" lIns="91440" tIns="45720" rIns="91440" bIns="45720">
            <a:spAutoFit/>
          </a:bodyPr>
          <a:lstStyle/>
          <a:p>
            <a:pPr algn="ctr"/>
            <a:r>
              <a:rPr lang="pt-BR" sz="5400" b="0" cap="none" spc="0" dirty="0">
                <a:ln w="0"/>
                <a:solidFill>
                  <a:schemeClr val="tx1"/>
                </a:solidFill>
                <a:effectLst>
                  <a:outerShdw blurRad="38100" dist="19050" dir="2700000" algn="tl" rotWithShape="0">
                    <a:schemeClr val="dk1">
                      <a:alpha val="40000"/>
                    </a:schemeClr>
                  </a:outerShdw>
                </a:effectLst>
              </a:rPr>
              <a:t>A</a:t>
            </a:r>
          </a:p>
        </p:txBody>
      </p:sp>
      <p:sp>
        <p:nvSpPr>
          <p:cNvPr id="25" name="Retângulo 24">
            <a:extLst>
              <a:ext uri="{FF2B5EF4-FFF2-40B4-BE49-F238E27FC236}">
                <a16:creationId xmlns:a16="http://schemas.microsoft.com/office/drawing/2014/main" id="{5C0B9CC9-F1C6-47F7-D479-DF4957531ADC}"/>
              </a:ext>
            </a:extLst>
          </p:cNvPr>
          <p:cNvSpPr/>
          <p:nvPr/>
        </p:nvSpPr>
        <p:spPr>
          <a:xfrm rot="20695232">
            <a:off x="7582830" y="2152303"/>
            <a:ext cx="607860" cy="923330"/>
          </a:xfrm>
          <a:prstGeom prst="rect">
            <a:avLst/>
          </a:prstGeom>
          <a:noFill/>
        </p:spPr>
        <p:txBody>
          <a:bodyPr wrap="none" lIns="91440" tIns="45720" rIns="91440" bIns="45720">
            <a:spAutoFit/>
          </a:bodyPr>
          <a:lstStyle/>
          <a:p>
            <a:pPr algn="ctr"/>
            <a:r>
              <a:rPr lang="pt-BR" sz="5400" dirty="0">
                <a:ln w="0"/>
                <a:solidFill>
                  <a:schemeClr val="tx1"/>
                </a:solidFill>
                <a:effectLst>
                  <a:outerShdw blurRad="38100" dist="19050" dir="2700000" algn="tl" rotWithShape="0">
                    <a:schemeClr val="dk1">
                      <a:alpha val="40000"/>
                    </a:schemeClr>
                  </a:outerShdw>
                </a:effectLst>
              </a:rPr>
              <a:t>Z</a:t>
            </a:r>
            <a:endParaRPr lang="pt-BR" sz="5400" b="0" cap="none" spc="0" dirty="0">
              <a:ln w="0"/>
              <a:solidFill>
                <a:schemeClr val="tx1"/>
              </a:solidFill>
              <a:effectLst>
                <a:outerShdw blurRad="38100" dist="19050" dir="2700000" algn="tl" rotWithShape="0">
                  <a:schemeClr val="dk1">
                    <a:alpha val="40000"/>
                  </a:schemeClr>
                </a:outerShdw>
              </a:effectLst>
            </a:endParaRPr>
          </a:p>
        </p:txBody>
      </p:sp>
      <p:sp>
        <p:nvSpPr>
          <p:cNvPr id="26" name="Retângulo 25">
            <a:extLst>
              <a:ext uri="{FF2B5EF4-FFF2-40B4-BE49-F238E27FC236}">
                <a16:creationId xmlns:a16="http://schemas.microsoft.com/office/drawing/2014/main" id="{69976507-23DA-98E1-34FA-A45407DDD17A}"/>
              </a:ext>
            </a:extLst>
          </p:cNvPr>
          <p:cNvSpPr/>
          <p:nvPr/>
        </p:nvSpPr>
        <p:spPr>
          <a:xfrm rot="19984750">
            <a:off x="7826456" y="895639"/>
            <a:ext cx="761747" cy="923330"/>
          </a:xfrm>
          <a:prstGeom prst="rect">
            <a:avLst/>
          </a:prstGeom>
          <a:noFill/>
        </p:spPr>
        <p:txBody>
          <a:bodyPr wrap="none" lIns="91440" tIns="45720" rIns="91440" bIns="45720">
            <a:spAutoFit/>
          </a:bodyPr>
          <a:lstStyle/>
          <a:p>
            <a:pPr algn="ctr"/>
            <a:r>
              <a:rPr lang="pt-BR" sz="5400" b="0" cap="none" spc="0" dirty="0">
                <a:ln w="0"/>
                <a:solidFill>
                  <a:schemeClr val="tx1"/>
                </a:solidFill>
                <a:effectLst>
                  <a:outerShdw blurRad="38100" dist="19050" dir="2700000" algn="tl" rotWithShape="0">
                    <a:schemeClr val="dk1">
                      <a:alpha val="40000"/>
                    </a:schemeClr>
                  </a:outerShdw>
                </a:effectLst>
              </a:rPr>
              <a:t>M</a:t>
            </a:r>
          </a:p>
        </p:txBody>
      </p:sp>
      <p:pic>
        <p:nvPicPr>
          <p:cNvPr id="31" name="Imagem 30">
            <a:extLst>
              <a:ext uri="{FF2B5EF4-FFF2-40B4-BE49-F238E27FC236}">
                <a16:creationId xmlns:a16="http://schemas.microsoft.com/office/drawing/2014/main" id="{C07634F6-5E06-6476-F283-8746D6EF169E}"/>
              </a:ext>
            </a:extLst>
          </p:cNvPr>
          <p:cNvPicPr/>
          <p:nvPr/>
        </p:nvPicPr>
        <p:blipFill>
          <a:blip r:embed="rId4">
            <a:extLst>
              <a:ext uri="{28A0092B-C50C-407E-A947-70E740481C1C}">
                <a14:useLocalDpi xmlns:a14="http://schemas.microsoft.com/office/drawing/2010/main" val="0"/>
              </a:ext>
            </a:extLst>
          </a:blip>
          <a:stretch>
            <a:fillRect/>
          </a:stretch>
        </p:blipFill>
        <p:spPr>
          <a:xfrm>
            <a:off x="1394218" y="1733107"/>
            <a:ext cx="4460881" cy="3169540"/>
          </a:xfrm>
          <a:prstGeom prst="rect">
            <a:avLst/>
          </a:prstGeom>
        </p:spPr>
      </p:pic>
      <p:sp>
        <p:nvSpPr>
          <p:cNvPr id="32" name="CaixaDeTexto 31">
            <a:extLst>
              <a:ext uri="{FF2B5EF4-FFF2-40B4-BE49-F238E27FC236}">
                <a16:creationId xmlns:a16="http://schemas.microsoft.com/office/drawing/2014/main" id="{38A0D38B-09C0-6EF2-50E0-2B235F8C8A94}"/>
              </a:ext>
            </a:extLst>
          </p:cNvPr>
          <p:cNvSpPr txBox="1"/>
          <p:nvPr/>
        </p:nvSpPr>
        <p:spPr>
          <a:xfrm>
            <a:off x="6246055" y="4897279"/>
            <a:ext cx="2897945" cy="246221"/>
          </a:xfrm>
          <a:prstGeom prst="rect">
            <a:avLst/>
          </a:prstGeom>
          <a:noFill/>
        </p:spPr>
        <p:txBody>
          <a:bodyPr wrap="square" rtlCol="0">
            <a:spAutoFit/>
          </a:bodyPr>
          <a:lstStyle/>
          <a:p>
            <a:r>
              <a:rPr lang="pt-BR" sz="1000" dirty="0">
                <a:latin typeface="Avenir Next LT Pro Light" panose="020B0304020202020204" pitchFamily="34" charset="0"/>
              </a:rPr>
              <a:t>(Adaptado de Dehaene-</a:t>
            </a:r>
            <a:r>
              <a:rPr lang="pt-BR" sz="1000" dirty="0" err="1">
                <a:latin typeface="Avenir Next LT Pro Light" panose="020B0304020202020204" pitchFamily="34" charset="0"/>
              </a:rPr>
              <a:t>Lambertz</a:t>
            </a:r>
            <a:r>
              <a:rPr lang="pt-BR" sz="1000" dirty="0">
                <a:latin typeface="Avenir Next LT Pro Light" panose="020B0304020202020204" pitchFamily="34" charset="0"/>
              </a:rPr>
              <a:t> et al., 2018)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F5195A-ED6E-0C0C-DBEF-F5CDBA6CC055}"/>
              </a:ext>
            </a:extLst>
          </p:cNvPr>
          <p:cNvSpPr>
            <a:spLocks noGrp="1"/>
          </p:cNvSpPr>
          <p:nvPr>
            <p:ph type="title"/>
          </p:nvPr>
        </p:nvSpPr>
        <p:spPr>
          <a:xfrm>
            <a:off x="148856" y="-284493"/>
            <a:ext cx="8240764" cy="1560600"/>
          </a:xfrm>
        </p:spPr>
        <p:txBody>
          <a:bodyPr/>
          <a:lstStyle/>
          <a:p>
            <a:pPr algn="ctr"/>
            <a:r>
              <a:rPr lang="pt-BR" sz="2800" dirty="0"/>
              <a:t>Pressupostos teóricos</a:t>
            </a:r>
          </a:p>
        </p:txBody>
      </p:sp>
      <p:sp>
        <p:nvSpPr>
          <p:cNvPr id="3" name="Subtítulo 2">
            <a:extLst>
              <a:ext uri="{FF2B5EF4-FFF2-40B4-BE49-F238E27FC236}">
                <a16:creationId xmlns:a16="http://schemas.microsoft.com/office/drawing/2014/main" id="{FD2BA50D-66F2-2778-41AB-81AE0C921B1A}"/>
              </a:ext>
            </a:extLst>
          </p:cNvPr>
          <p:cNvSpPr>
            <a:spLocks noGrp="1"/>
          </p:cNvSpPr>
          <p:nvPr>
            <p:ph type="subTitle" idx="1"/>
          </p:nvPr>
        </p:nvSpPr>
        <p:spPr>
          <a:xfrm>
            <a:off x="-85420" y="1797213"/>
            <a:ext cx="3828081" cy="2094465"/>
          </a:xfrm>
        </p:spPr>
        <p:txBody>
          <a:bodyPr/>
          <a:lstStyle/>
          <a:p>
            <a:pPr marL="425450" indent="-285750" algn="just">
              <a:buFont typeface="Arial" panose="020B0604020202020204" pitchFamily="34" charset="0"/>
              <a:buChar char="•"/>
            </a:pPr>
            <a:r>
              <a:rPr lang="pt-BR" sz="1400" dirty="0">
                <a:latin typeface="Amasis MT Pro Light" panose="02040304050005020304" pitchFamily="18" charset="0"/>
              </a:rPr>
              <a:t>Estudos mostram que o fluxo de processamento visual ventral parece notavelmente bem conservado em muitas espécies de primatas, macacos rhesus e babuínos e que há fortes correlações anatômicas e funcionais da hierarquia visual ventral observada em humanos e nos macacos. </a:t>
            </a:r>
          </a:p>
          <a:p>
            <a:pPr marL="139700" indent="0"/>
            <a:endParaRPr lang="pt-BR" dirty="0"/>
          </a:p>
        </p:txBody>
      </p:sp>
      <p:pic>
        <p:nvPicPr>
          <p:cNvPr id="4" name="Imagem 3" descr="Diagrama&#10;&#10;Descrição gerada automaticamente">
            <a:extLst>
              <a:ext uri="{FF2B5EF4-FFF2-40B4-BE49-F238E27FC236}">
                <a16:creationId xmlns:a16="http://schemas.microsoft.com/office/drawing/2014/main" id="{85A8D763-9593-F135-B305-018238E8081D}"/>
              </a:ext>
            </a:extLst>
          </p:cNvPr>
          <p:cNvPicPr>
            <a:picLocks noChangeAspect="1"/>
          </p:cNvPicPr>
          <p:nvPr/>
        </p:nvPicPr>
        <p:blipFill rotWithShape="1">
          <a:blip r:embed="rId2">
            <a:extLst>
              <a:ext uri="{28A0092B-C50C-407E-A947-70E740481C1C}">
                <a14:useLocalDpi xmlns:a14="http://schemas.microsoft.com/office/drawing/2010/main" val="0"/>
              </a:ext>
            </a:extLst>
          </a:blip>
          <a:srcRect l="7746" t="42872" r="5687" b="26974"/>
          <a:stretch/>
        </p:blipFill>
        <p:spPr>
          <a:xfrm>
            <a:off x="3910562" y="1323392"/>
            <a:ext cx="4960437" cy="2496716"/>
          </a:xfrm>
          <a:prstGeom prst="rect">
            <a:avLst/>
          </a:prstGeom>
        </p:spPr>
      </p:pic>
      <p:sp>
        <p:nvSpPr>
          <p:cNvPr id="6" name="CaixaDeTexto 5">
            <a:extLst>
              <a:ext uri="{FF2B5EF4-FFF2-40B4-BE49-F238E27FC236}">
                <a16:creationId xmlns:a16="http://schemas.microsoft.com/office/drawing/2014/main" id="{6F1991C4-C285-893B-80E7-8E32E5B4E8C4}"/>
              </a:ext>
            </a:extLst>
          </p:cNvPr>
          <p:cNvSpPr txBox="1"/>
          <p:nvPr/>
        </p:nvSpPr>
        <p:spPr>
          <a:xfrm>
            <a:off x="7185244" y="3867393"/>
            <a:ext cx="2543547" cy="230832"/>
          </a:xfrm>
          <a:prstGeom prst="rect">
            <a:avLst/>
          </a:prstGeom>
          <a:noFill/>
        </p:spPr>
        <p:txBody>
          <a:bodyPr wrap="square" rtlCol="0">
            <a:spAutoFit/>
          </a:bodyPr>
          <a:lstStyle/>
          <a:p>
            <a:pPr>
              <a:buClrTx/>
              <a:buFontTx/>
              <a:buNone/>
              <a:defRPr/>
            </a:pPr>
            <a:r>
              <a:rPr lang="pt-BR" sz="900" dirty="0">
                <a:solidFill>
                  <a:srgbClr val="080808"/>
                </a:solidFill>
                <a:latin typeface="Fira Sans Extra Condensed Medium"/>
                <a:ea typeface="+mn-ea"/>
                <a:cs typeface="+mn-cs"/>
              </a:rPr>
              <a:t>Adaptado de Dehaene (2005)</a:t>
            </a:r>
          </a:p>
        </p:txBody>
      </p:sp>
    </p:spTree>
    <p:extLst>
      <p:ext uri="{BB962C8B-B14F-4D97-AF65-F5344CB8AC3E}">
        <p14:creationId xmlns:p14="http://schemas.microsoft.com/office/powerpoint/2010/main" val="41505794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C04FA8E-570C-FD6A-9242-D4680EF0A38B}"/>
              </a:ext>
            </a:extLst>
          </p:cNvPr>
          <p:cNvSpPr>
            <a:spLocks noGrp="1"/>
          </p:cNvSpPr>
          <p:nvPr>
            <p:ph type="title"/>
          </p:nvPr>
        </p:nvSpPr>
        <p:spPr>
          <a:xfrm>
            <a:off x="-481250" y="80010"/>
            <a:ext cx="6970253" cy="978900"/>
          </a:xfrm>
        </p:spPr>
        <p:txBody>
          <a:bodyPr/>
          <a:lstStyle/>
          <a:p>
            <a:pPr algn="r"/>
            <a:r>
              <a:rPr lang="pt-BR" sz="2800" dirty="0"/>
              <a:t>Pressupostos Teóricos</a:t>
            </a:r>
          </a:p>
        </p:txBody>
      </p:sp>
      <p:sp>
        <p:nvSpPr>
          <p:cNvPr id="3" name="Subtítulo 2">
            <a:extLst>
              <a:ext uri="{FF2B5EF4-FFF2-40B4-BE49-F238E27FC236}">
                <a16:creationId xmlns:a16="http://schemas.microsoft.com/office/drawing/2014/main" id="{606812BB-9F09-CC77-BDD0-EEDB2C212833}"/>
              </a:ext>
            </a:extLst>
          </p:cNvPr>
          <p:cNvSpPr txBox="1">
            <a:spLocks/>
          </p:cNvSpPr>
          <p:nvPr/>
        </p:nvSpPr>
        <p:spPr>
          <a:xfrm>
            <a:off x="244549" y="1684006"/>
            <a:ext cx="5518657" cy="2094465"/>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425450" indent="-285750" algn="just">
              <a:buFont typeface="Arial" panose="020B0604020202020204" pitchFamily="34" charset="0"/>
              <a:buChar char="•"/>
            </a:pPr>
            <a:r>
              <a:rPr lang="pt-BR" dirty="0" err="1">
                <a:latin typeface="Amasis MT Pro Light" panose="02040304050005020304" pitchFamily="18" charset="0"/>
              </a:rPr>
              <a:t>Grainger</a:t>
            </a:r>
            <a:r>
              <a:rPr lang="pt-BR" dirty="0">
                <a:latin typeface="Amasis MT Pro Light" panose="02040304050005020304" pitchFamily="18" charset="0"/>
              </a:rPr>
              <a:t> et al. (2012): os babuínos podem aprender a discriminar com precisão palavras em inglês de quatro letras apresentadas visualmente de sequências de </a:t>
            </a:r>
            <a:r>
              <a:rPr lang="pt-BR" dirty="0" err="1">
                <a:latin typeface="Amasis MT Pro Light" panose="02040304050005020304" pitchFamily="18" charset="0"/>
              </a:rPr>
              <a:t>pseudopalavras</a:t>
            </a:r>
            <a:r>
              <a:rPr lang="pt-BR" dirty="0">
                <a:latin typeface="Amasis MT Pro Light" panose="02040304050005020304" pitchFamily="18" charset="0"/>
              </a:rPr>
              <a:t>.</a:t>
            </a:r>
          </a:p>
          <a:p>
            <a:pPr marL="425450" indent="-285750" algn="just">
              <a:buFont typeface="Arial" panose="020B0604020202020204" pitchFamily="34" charset="0"/>
              <a:buChar char="•"/>
            </a:pPr>
            <a:endParaRPr lang="pt-BR" dirty="0">
              <a:latin typeface="Amasis MT Pro Light" panose="02040304050005020304" pitchFamily="18" charset="0"/>
            </a:endParaRPr>
          </a:p>
          <a:p>
            <a:pPr marL="285750" indent="-285750" algn="just">
              <a:lnSpc>
                <a:spcPct val="107000"/>
              </a:lnSpc>
              <a:spcAft>
                <a:spcPts val="800"/>
              </a:spcAft>
              <a:buFont typeface="Arial" panose="020B0604020202020204" pitchFamily="34" charset="0"/>
              <a:buChar char="•"/>
            </a:pPr>
            <a:r>
              <a:rPr lang="pt-BR" dirty="0">
                <a:latin typeface="Amasis MT Pro Light" panose="02040304050005020304" pitchFamily="18" charset="0"/>
                <a:ea typeface="Calibri" panose="020F0502020204030204" pitchFamily="34" charset="0"/>
                <a:cs typeface="Times New Roman" panose="02020603050405020304" pitchFamily="18" charset="0"/>
              </a:rPr>
              <a:t>Os</a:t>
            </a:r>
            <a:r>
              <a:rPr lang="pt-BR" dirty="0">
                <a:effectLst/>
                <a:latin typeface="Amasis MT Pro Light" panose="02040304050005020304" pitchFamily="18" charset="0"/>
                <a:ea typeface="Calibri" panose="020F0502020204030204" pitchFamily="34" charset="0"/>
                <a:cs typeface="Times New Roman" panose="02020603050405020304" pitchFamily="18" charset="0"/>
              </a:rPr>
              <a:t> padrões de desempenho comportamental dos babuínos estímulos de </a:t>
            </a:r>
            <a:r>
              <a:rPr lang="pt-BR" dirty="0" err="1">
                <a:effectLst/>
                <a:latin typeface="Amasis MT Pro Light" panose="02040304050005020304" pitchFamily="18" charset="0"/>
                <a:ea typeface="Calibri" panose="020F0502020204030204" pitchFamily="34" charset="0"/>
                <a:cs typeface="Times New Roman" panose="02020603050405020304" pitchFamily="18" charset="0"/>
              </a:rPr>
              <a:t>pseudopalavras</a:t>
            </a:r>
            <a:r>
              <a:rPr lang="pt-BR" dirty="0">
                <a:effectLst/>
                <a:latin typeface="Amasis MT Pro Light" panose="02040304050005020304" pitchFamily="18" charset="0"/>
                <a:ea typeface="Calibri" panose="020F0502020204030204" pitchFamily="34" charset="0"/>
                <a:cs typeface="Times New Roman" panose="02020603050405020304" pitchFamily="18" charset="0"/>
              </a:rPr>
              <a:t> foram semelhantes ao padrão correspondente em adultos humanos alfabetizados, que cometem erros infrequentes, mas sistemáticos, nessa tarefa.</a:t>
            </a:r>
          </a:p>
          <a:p>
            <a:pPr marL="425450" indent="-285750">
              <a:buFont typeface="Arial" panose="020B0604020202020204" pitchFamily="34" charset="0"/>
              <a:buChar char="•"/>
            </a:pPr>
            <a:endParaRPr lang="pt-BR" dirty="0"/>
          </a:p>
        </p:txBody>
      </p:sp>
      <p:pic>
        <p:nvPicPr>
          <p:cNvPr id="5" name="Imagem 4">
            <a:extLst>
              <a:ext uri="{FF2B5EF4-FFF2-40B4-BE49-F238E27FC236}">
                <a16:creationId xmlns:a16="http://schemas.microsoft.com/office/drawing/2014/main" id="{528DEB69-5991-B3EC-5ADE-8127252075D2}"/>
              </a:ext>
            </a:extLst>
          </p:cNvPr>
          <p:cNvPicPr>
            <a:picLocks noChangeAspect="1"/>
          </p:cNvPicPr>
          <p:nvPr/>
        </p:nvPicPr>
        <p:blipFill>
          <a:blip r:embed="rId2"/>
          <a:stretch>
            <a:fillRect/>
          </a:stretch>
        </p:blipFill>
        <p:spPr>
          <a:xfrm flipH="1">
            <a:off x="5250600" y="2552619"/>
            <a:ext cx="3893400" cy="2590881"/>
          </a:xfrm>
          <a:prstGeom prst="rect">
            <a:avLst/>
          </a:prstGeom>
        </p:spPr>
      </p:pic>
    </p:spTree>
    <p:extLst>
      <p:ext uri="{BB962C8B-B14F-4D97-AF65-F5344CB8AC3E}">
        <p14:creationId xmlns:p14="http://schemas.microsoft.com/office/powerpoint/2010/main" val="5246312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140A5F-13A6-602B-0519-AA59422EC2BF}"/>
              </a:ext>
            </a:extLst>
          </p:cNvPr>
          <p:cNvSpPr>
            <a:spLocks noGrp="1"/>
          </p:cNvSpPr>
          <p:nvPr>
            <p:ph type="title"/>
          </p:nvPr>
        </p:nvSpPr>
        <p:spPr>
          <a:xfrm>
            <a:off x="-1938139" y="140609"/>
            <a:ext cx="7704000" cy="572700"/>
          </a:xfrm>
        </p:spPr>
        <p:txBody>
          <a:bodyPr/>
          <a:lstStyle/>
          <a:p>
            <a:pPr algn="r"/>
            <a:r>
              <a:rPr lang="pt-BR" sz="2800" dirty="0"/>
              <a:t>Pressupostos teóricos</a:t>
            </a:r>
          </a:p>
        </p:txBody>
      </p:sp>
      <p:sp>
        <p:nvSpPr>
          <p:cNvPr id="3" name="Espaço Reservado para Texto 2">
            <a:extLst>
              <a:ext uri="{FF2B5EF4-FFF2-40B4-BE49-F238E27FC236}">
                <a16:creationId xmlns:a16="http://schemas.microsoft.com/office/drawing/2014/main" id="{B0A1D2FA-EFCF-902F-9D8A-2791CFB9D118}"/>
              </a:ext>
            </a:extLst>
          </p:cNvPr>
          <p:cNvSpPr>
            <a:spLocks noGrp="1"/>
          </p:cNvSpPr>
          <p:nvPr>
            <p:ph type="body" idx="1"/>
          </p:nvPr>
        </p:nvSpPr>
        <p:spPr>
          <a:xfrm>
            <a:off x="-108098" y="1614691"/>
            <a:ext cx="4606912" cy="3388200"/>
          </a:xfrm>
        </p:spPr>
        <p:txBody>
          <a:bodyPr/>
          <a:lstStyle/>
          <a:p>
            <a:pPr marL="438150" indent="-285750" algn="just">
              <a:buFont typeface="Arial" panose="020B0604020202020204" pitchFamily="34" charset="0"/>
              <a:buChar char="•"/>
            </a:pPr>
            <a:endParaRPr lang="pt-BR" dirty="0">
              <a:latin typeface="Amasis MT Pro Light" panose="02040304050005020304" pitchFamily="18" charset="0"/>
            </a:endParaRPr>
          </a:p>
          <a:p>
            <a:pPr marL="438150" indent="-285750" algn="just">
              <a:buFont typeface="Arial" panose="020B0604020202020204" pitchFamily="34" charset="0"/>
              <a:buChar char="•"/>
            </a:pPr>
            <a:endParaRPr lang="pt-BR" dirty="0">
              <a:latin typeface="Amasis MT Pro Light" panose="02040304050005020304" pitchFamily="18" charset="0"/>
            </a:endParaRPr>
          </a:p>
          <a:p>
            <a:pPr marL="438150" indent="-285750" algn="just">
              <a:buFont typeface="Arial" panose="020B0604020202020204" pitchFamily="34" charset="0"/>
              <a:buChar char="•"/>
            </a:pPr>
            <a:endParaRPr lang="pt-BR" dirty="0">
              <a:latin typeface="Amasis MT Pro Light" panose="02040304050005020304" pitchFamily="18" charset="0"/>
            </a:endParaRPr>
          </a:p>
          <a:p>
            <a:pPr marL="438150" indent="-285750" algn="just">
              <a:buFont typeface="Arial" panose="020B0604020202020204" pitchFamily="34" charset="0"/>
              <a:buChar char="•"/>
            </a:pPr>
            <a:endParaRPr lang="pt-BR" dirty="0">
              <a:latin typeface="Amasis MT Pro Light" panose="02040304050005020304" pitchFamily="18" charset="0"/>
            </a:endParaRPr>
          </a:p>
          <a:p>
            <a:pPr marL="438150" indent="-285750" algn="just">
              <a:buFont typeface="Arial" panose="020B0604020202020204" pitchFamily="34" charset="0"/>
              <a:buChar char="•"/>
            </a:pPr>
            <a:endParaRPr lang="pt-BR" dirty="0">
              <a:latin typeface="Amasis MT Pro Light" panose="02040304050005020304" pitchFamily="18" charset="0"/>
            </a:endParaRPr>
          </a:p>
          <a:p>
            <a:pPr marL="438150" indent="-285750" algn="just">
              <a:buFont typeface="Arial" panose="020B0604020202020204" pitchFamily="34" charset="0"/>
              <a:buChar char="•"/>
            </a:pPr>
            <a:endParaRPr lang="pt-BR" dirty="0">
              <a:latin typeface="Amasis MT Pro Light" panose="02040304050005020304" pitchFamily="18" charset="0"/>
            </a:endParaRPr>
          </a:p>
          <a:p>
            <a:pPr marL="438150" indent="-285750" algn="just">
              <a:buFont typeface="Arial" panose="020B0604020202020204" pitchFamily="34" charset="0"/>
              <a:buChar char="•"/>
            </a:pPr>
            <a:endParaRPr lang="pt-BR" dirty="0">
              <a:latin typeface="Amasis MT Pro Light" panose="02040304050005020304" pitchFamily="18" charset="0"/>
            </a:endParaRPr>
          </a:p>
          <a:p>
            <a:pPr marL="438150" indent="-285750" algn="just">
              <a:buFont typeface="Arial" panose="020B0604020202020204" pitchFamily="34" charset="0"/>
              <a:buChar char="•"/>
            </a:pPr>
            <a:endParaRPr lang="pt-BR" dirty="0">
              <a:latin typeface="Amasis MT Pro Light" panose="02040304050005020304" pitchFamily="18" charset="0"/>
            </a:endParaRPr>
          </a:p>
          <a:p>
            <a:pPr marL="438150" indent="-285750" algn="just">
              <a:buFont typeface="Arial" panose="020B0604020202020204" pitchFamily="34" charset="0"/>
              <a:buChar char="•"/>
            </a:pPr>
            <a:endParaRPr lang="pt-BR" dirty="0">
              <a:latin typeface="Amasis MT Pro Light" panose="02040304050005020304" pitchFamily="18" charset="0"/>
            </a:endParaRPr>
          </a:p>
          <a:p>
            <a:pPr marL="438150" indent="-285750" algn="just">
              <a:buFont typeface="Arial" panose="020B0604020202020204" pitchFamily="34" charset="0"/>
              <a:buChar char="•"/>
            </a:pPr>
            <a:endParaRPr lang="pt-BR" dirty="0">
              <a:latin typeface="Amasis MT Pro Light" panose="02040304050005020304" pitchFamily="18" charset="0"/>
            </a:endParaRPr>
          </a:p>
          <a:p>
            <a:pPr marL="438150" indent="-285750" algn="just">
              <a:buFont typeface="Arial" panose="020B0604020202020204" pitchFamily="34" charset="0"/>
              <a:buChar char="•"/>
            </a:pPr>
            <a:endParaRPr lang="pt-BR" dirty="0">
              <a:latin typeface="Amasis MT Pro Light" panose="02040304050005020304" pitchFamily="18" charset="0"/>
            </a:endParaRPr>
          </a:p>
          <a:p>
            <a:pPr marL="152400" indent="0" algn="just">
              <a:buNone/>
            </a:pPr>
            <a:r>
              <a:rPr lang="pt-BR" dirty="0" err="1">
                <a:latin typeface="Amasis MT Pro Light" panose="02040304050005020304" pitchFamily="18" charset="0"/>
              </a:rPr>
              <a:t>Chengize</a:t>
            </a:r>
            <a:r>
              <a:rPr lang="pt-BR" dirty="0">
                <a:latin typeface="Amasis MT Pro Light" panose="02040304050005020304" pitchFamily="18" charset="0"/>
              </a:rPr>
              <a:t> et al. (2006): Ordem observada nos sistemas de escrita: as formas mais frequentes para as menos frequentes.</a:t>
            </a:r>
          </a:p>
          <a:p>
            <a:pPr marL="152400" indent="0" algn="just">
              <a:buNone/>
            </a:pPr>
            <a:endParaRPr lang="pt-BR" dirty="0">
              <a:latin typeface="Amasis MT Pro Light" panose="02040304050005020304" pitchFamily="18" charset="0"/>
            </a:endParaRPr>
          </a:p>
        </p:txBody>
      </p:sp>
      <p:pic>
        <p:nvPicPr>
          <p:cNvPr id="4" name="Imagem 3">
            <a:extLst>
              <a:ext uri="{FF2B5EF4-FFF2-40B4-BE49-F238E27FC236}">
                <a16:creationId xmlns:a16="http://schemas.microsoft.com/office/drawing/2014/main" id="{FA547CFE-2B3B-CCE9-2125-B19FFE1F3821}"/>
              </a:ext>
            </a:extLst>
          </p:cNvPr>
          <p:cNvPicPr>
            <a:picLocks noChangeAspect="1"/>
          </p:cNvPicPr>
          <p:nvPr/>
        </p:nvPicPr>
        <p:blipFill rotWithShape="1">
          <a:blip r:embed="rId3">
            <a:extLst>
              <a:ext uri="{28A0092B-C50C-407E-A947-70E740481C1C}">
                <a14:useLocalDpi xmlns:a14="http://schemas.microsoft.com/office/drawing/2010/main" val="0"/>
              </a:ext>
            </a:extLst>
          </a:blip>
          <a:srcRect l="5969"/>
          <a:stretch/>
        </p:blipFill>
        <p:spPr>
          <a:xfrm rot="5400000">
            <a:off x="6050779" y="2006466"/>
            <a:ext cx="1649355" cy="4606913"/>
          </a:xfrm>
          <a:prstGeom prst="rect">
            <a:avLst/>
          </a:prstGeom>
        </p:spPr>
      </p:pic>
      <p:sp>
        <p:nvSpPr>
          <p:cNvPr id="7" name="CaixaDeTexto 6">
            <a:extLst>
              <a:ext uri="{FF2B5EF4-FFF2-40B4-BE49-F238E27FC236}">
                <a16:creationId xmlns:a16="http://schemas.microsoft.com/office/drawing/2014/main" id="{74D126B9-A43E-870E-0197-30D3717F98A8}"/>
              </a:ext>
            </a:extLst>
          </p:cNvPr>
          <p:cNvSpPr txBox="1"/>
          <p:nvPr/>
        </p:nvSpPr>
        <p:spPr>
          <a:xfrm>
            <a:off x="5259397" y="1651674"/>
            <a:ext cx="3884603" cy="477054"/>
          </a:xfrm>
          <a:prstGeom prst="rect">
            <a:avLst/>
          </a:prstGeom>
          <a:noFill/>
        </p:spPr>
        <p:txBody>
          <a:bodyPr wrap="square">
            <a:spAutoFit/>
          </a:bodyPr>
          <a:lstStyle/>
          <a:p>
            <a:r>
              <a:rPr lang="pt-BR" sz="1250" dirty="0" err="1">
                <a:latin typeface="Amasis MT Pro Light" panose="02040304050005020304" pitchFamily="18" charset="0"/>
              </a:rPr>
              <a:t>Chengize</a:t>
            </a:r>
            <a:r>
              <a:rPr lang="pt-BR" sz="1250" dirty="0">
                <a:latin typeface="Amasis MT Pro Light" panose="02040304050005020304" pitchFamily="18" charset="0"/>
              </a:rPr>
              <a:t> et al. (2006): Ordem observada nas imagens reais: formas mais frequentes para as menos frequentes.</a:t>
            </a:r>
          </a:p>
        </p:txBody>
      </p:sp>
      <p:pic>
        <p:nvPicPr>
          <p:cNvPr id="8" name="Imagem 7">
            <a:extLst>
              <a:ext uri="{FF2B5EF4-FFF2-40B4-BE49-F238E27FC236}">
                <a16:creationId xmlns:a16="http://schemas.microsoft.com/office/drawing/2014/main" id="{0EFDBD73-BA2C-411B-0083-385F2EFCDC4A}"/>
              </a:ext>
            </a:extLst>
          </p:cNvPr>
          <p:cNvPicPr>
            <a:picLocks noChangeAspect="1"/>
          </p:cNvPicPr>
          <p:nvPr/>
        </p:nvPicPr>
        <p:blipFill>
          <a:blip r:embed="rId4"/>
          <a:stretch>
            <a:fillRect/>
          </a:stretch>
        </p:blipFill>
        <p:spPr>
          <a:xfrm>
            <a:off x="-10277" y="960013"/>
            <a:ext cx="1834193" cy="793907"/>
          </a:xfrm>
          <a:prstGeom prst="rect">
            <a:avLst/>
          </a:prstGeom>
        </p:spPr>
      </p:pic>
      <p:pic>
        <p:nvPicPr>
          <p:cNvPr id="9" name="Imagem 8">
            <a:extLst>
              <a:ext uri="{FF2B5EF4-FFF2-40B4-BE49-F238E27FC236}">
                <a16:creationId xmlns:a16="http://schemas.microsoft.com/office/drawing/2014/main" id="{270320D8-BC04-71DC-B4CB-407705D5C90E}"/>
              </a:ext>
            </a:extLst>
          </p:cNvPr>
          <p:cNvPicPr>
            <a:picLocks noChangeAspect="1"/>
          </p:cNvPicPr>
          <p:nvPr/>
        </p:nvPicPr>
        <p:blipFill>
          <a:blip r:embed="rId5"/>
          <a:stretch>
            <a:fillRect/>
          </a:stretch>
        </p:blipFill>
        <p:spPr>
          <a:xfrm>
            <a:off x="0" y="1753920"/>
            <a:ext cx="1834193" cy="886084"/>
          </a:xfrm>
          <a:prstGeom prst="rect">
            <a:avLst/>
          </a:prstGeom>
        </p:spPr>
      </p:pic>
      <p:pic>
        <p:nvPicPr>
          <p:cNvPr id="10" name="Imagem 9">
            <a:extLst>
              <a:ext uri="{FF2B5EF4-FFF2-40B4-BE49-F238E27FC236}">
                <a16:creationId xmlns:a16="http://schemas.microsoft.com/office/drawing/2014/main" id="{AABFBC1F-F9A3-9150-320D-54CA8FD9D1B3}"/>
              </a:ext>
            </a:extLst>
          </p:cNvPr>
          <p:cNvPicPr>
            <a:picLocks noChangeAspect="1"/>
          </p:cNvPicPr>
          <p:nvPr/>
        </p:nvPicPr>
        <p:blipFill>
          <a:blip r:embed="rId6"/>
          <a:stretch>
            <a:fillRect/>
          </a:stretch>
        </p:blipFill>
        <p:spPr>
          <a:xfrm>
            <a:off x="-1" y="2615323"/>
            <a:ext cx="1823917" cy="902364"/>
          </a:xfrm>
          <a:prstGeom prst="rect">
            <a:avLst/>
          </a:prstGeom>
        </p:spPr>
      </p:pic>
      <p:pic>
        <p:nvPicPr>
          <p:cNvPr id="11" name="Imagem 10" descr="Texto preto sobre fundo branco&#10;&#10;Descrição gerada automaticamente">
            <a:extLst>
              <a:ext uri="{FF2B5EF4-FFF2-40B4-BE49-F238E27FC236}">
                <a16:creationId xmlns:a16="http://schemas.microsoft.com/office/drawing/2014/main" id="{70A7E571-5D48-FBB2-8AD5-5A8E64E46D4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68533" y="1172792"/>
            <a:ext cx="2761903" cy="1778914"/>
          </a:xfrm>
          <a:prstGeom prst="rect">
            <a:avLst/>
          </a:prstGeom>
        </p:spPr>
      </p:pic>
      <p:cxnSp>
        <p:nvCxnSpPr>
          <p:cNvPr id="13" name="Conector reto 12">
            <a:extLst>
              <a:ext uri="{FF2B5EF4-FFF2-40B4-BE49-F238E27FC236}">
                <a16:creationId xmlns:a16="http://schemas.microsoft.com/office/drawing/2014/main" id="{C72DE9F9-904F-ADB8-578D-AD512D484622}"/>
              </a:ext>
            </a:extLst>
          </p:cNvPr>
          <p:cNvCxnSpPr>
            <a:endCxn id="3" idx="0"/>
          </p:cNvCxnSpPr>
          <p:nvPr/>
        </p:nvCxnSpPr>
        <p:spPr>
          <a:xfrm>
            <a:off x="1823916" y="1505697"/>
            <a:ext cx="37144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Conector reto 14">
            <a:extLst>
              <a:ext uri="{FF2B5EF4-FFF2-40B4-BE49-F238E27FC236}">
                <a16:creationId xmlns:a16="http://schemas.microsoft.com/office/drawing/2014/main" id="{A97AB5BE-7BD4-1D05-C304-0003F4536F33}"/>
              </a:ext>
            </a:extLst>
          </p:cNvPr>
          <p:cNvCxnSpPr/>
          <p:nvPr/>
        </p:nvCxnSpPr>
        <p:spPr>
          <a:xfrm>
            <a:off x="2195358" y="1508760"/>
            <a:ext cx="0" cy="14429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Conector reto 16">
            <a:extLst>
              <a:ext uri="{FF2B5EF4-FFF2-40B4-BE49-F238E27FC236}">
                <a16:creationId xmlns:a16="http://schemas.microsoft.com/office/drawing/2014/main" id="{A2765942-C8B7-FEE9-EC49-8233C70DFABF}"/>
              </a:ext>
            </a:extLst>
          </p:cNvPr>
          <p:cNvCxnSpPr/>
          <p:nvPr/>
        </p:nvCxnSpPr>
        <p:spPr>
          <a:xfrm flipH="1">
            <a:off x="1823916" y="2951706"/>
            <a:ext cx="37144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Conector reto 18">
            <a:extLst>
              <a:ext uri="{FF2B5EF4-FFF2-40B4-BE49-F238E27FC236}">
                <a16:creationId xmlns:a16="http://schemas.microsoft.com/office/drawing/2014/main" id="{7A8691DF-373D-7D2F-BBCA-2C29360CCB82}"/>
              </a:ext>
            </a:extLst>
          </p:cNvPr>
          <p:cNvCxnSpPr>
            <a:cxnSpLocks/>
          </p:cNvCxnSpPr>
          <p:nvPr/>
        </p:nvCxnSpPr>
        <p:spPr>
          <a:xfrm flipH="1">
            <a:off x="1823916" y="2196962"/>
            <a:ext cx="444617" cy="0"/>
          </a:xfrm>
          <a:prstGeom prst="line">
            <a:avLst/>
          </a:prstGeom>
        </p:spPr>
        <p:style>
          <a:lnRef idx="1">
            <a:schemeClr val="accent1"/>
          </a:lnRef>
          <a:fillRef idx="0">
            <a:schemeClr val="accent1"/>
          </a:fillRef>
          <a:effectRef idx="0">
            <a:schemeClr val="accent1"/>
          </a:effectRef>
          <a:fontRef idx="minor">
            <a:schemeClr val="tx1"/>
          </a:fontRef>
        </p:style>
      </p:cxnSp>
      <p:pic>
        <p:nvPicPr>
          <p:cNvPr id="20" name="Imagem 19">
            <a:extLst>
              <a:ext uri="{FF2B5EF4-FFF2-40B4-BE49-F238E27FC236}">
                <a16:creationId xmlns:a16="http://schemas.microsoft.com/office/drawing/2014/main" id="{CAE74467-E75D-1817-8D7D-AA716FF1FBC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5400000">
            <a:off x="8059581" y="2463269"/>
            <a:ext cx="477795" cy="1691043"/>
          </a:xfrm>
          <a:prstGeom prst="rect">
            <a:avLst/>
          </a:prstGeom>
        </p:spPr>
      </p:pic>
    </p:spTree>
    <p:extLst>
      <p:ext uri="{BB962C8B-B14F-4D97-AF65-F5344CB8AC3E}">
        <p14:creationId xmlns:p14="http://schemas.microsoft.com/office/powerpoint/2010/main" val="327711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4E80EE1-84CF-CF5D-32F5-D578FC48880D}"/>
              </a:ext>
            </a:extLst>
          </p:cNvPr>
          <p:cNvSpPr>
            <a:spLocks noGrp="1"/>
          </p:cNvSpPr>
          <p:nvPr>
            <p:ph type="title"/>
          </p:nvPr>
        </p:nvSpPr>
        <p:spPr>
          <a:xfrm>
            <a:off x="0" y="297180"/>
            <a:ext cx="5446800" cy="496800"/>
          </a:xfrm>
        </p:spPr>
        <p:txBody>
          <a:bodyPr/>
          <a:lstStyle/>
          <a:p>
            <a:r>
              <a:rPr lang="pt-BR" sz="2800" dirty="0"/>
              <a:t>O experimento</a:t>
            </a:r>
          </a:p>
        </p:txBody>
      </p:sp>
      <p:sp>
        <p:nvSpPr>
          <p:cNvPr id="3" name="Subtítulo 2">
            <a:extLst>
              <a:ext uri="{FF2B5EF4-FFF2-40B4-BE49-F238E27FC236}">
                <a16:creationId xmlns:a16="http://schemas.microsoft.com/office/drawing/2014/main" id="{9FF1A571-ABFE-B22A-FB7D-AF7C86FB0C89}"/>
              </a:ext>
            </a:extLst>
          </p:cNvPr>
          <p:cNvSpPr>
            <a:spLocks noGrp="1"/>
          </p:cNvSpPr>
          <p:nvPr>
            <p:ph type="subTitle" idx="1"/>
          </p:nvPr>
        </p:nvSpPr>
        <p:spPr>
          <a:xfrm>
            <a:off x="0" y="965430"/>
            <a:ext cx="4491990" cy="3766590"/>
          </a:xfrm>
        </p:spPr>
        <p:txBody>
          <a:bodyPr/>
          <a:lstStyle/>
          <a:p>
            <a:pPr algn="just">
              <a:buFont typeface="Arial" panose="020B0604020202020204" pitchFamily="34" charset="0"/>
              <a:buChar char="•"/>
            </a:pPr>
            <a:r>
              <a:rPr lang="pt-BR" sz="1300" dirty="0">
                <a:latin typeface="Amasis MT Pro Light" panose="02040304050005020304" pitchFamily="18" charset="0"/>
              </a:rPr>
              <a:t>Hipótese: se as habilidades de processamento ortográfico são suportadas pela “reciclagem” do córtex temporal inferior do primata, então isso prevê que o estado inicial de representação do córtex temporal inferior, medida em macacos não treinado, deve servir prontamente como um precursor computacional de testes de processamento ortográfico.</a:t>
            </a:r>
          </a:p>
          <a:p>
            <a:pPr algn="just">
              <a:buFont typeface="Arial" panose="020B0604020202020204" pitchFamily="34" charset="0"/>
              <a:buChar char="•"/>
            </a:pPr>
            <a:endParaRPr lang="pt-BR" sz="1300" dirty="0">
              <a:latin typeface="Amasis MT Pro Light" panose="02040304050005020304" pitchFamily="18" charset="0"/>
            </a:endParaRPr>
          </a:p>
          <a:p>
            <a:pPr algn="just">
              <a:buFont typeface="Arial" panose="020B0604020202020204" pitchFamily="34" charset="0"/>
              <a:buChar char="•"/>
            </a:pPr>
            <a:r>
              <a:rPr lang="pt-BR" sz="1300" dirty="0">
                <a:latin typeface="Amasis MT Pro Light" panose="02040304050005020304" pitchFamily="18" charset="0"/>
              </a:rPr>
              <a:t>Conjunto de 30 tarefas: identificação de letra, identificação de bigrama e ‘’decisão lexical’’.</a:t>
            </a:r>
          </a:p>
          <a:p>
            <a:pPr algn="just">
              <a:buFont typeface="Arial" panose="020B0604020202020204" pitchFamily="34" charset="0"/>
              <a:buChar char="•"/>
            </a:pPr>
            <a:endParaRPr lang="pt-BR" sz="1300" dirty="0">
              <a:latin typeface="Amasis MT Pro Light" panose="02040304050005020304" pitchFamily="18" charset="0"/>
            </a:endParaRPr>
          </a:p>
          <a:p>
            <a:pPr algn="just">
              <a:buFont typeface="Arial" panose="020B0604020202020204" pitchFamily="34" charset="0"/>
              <a:buChar char="•"/>
            </a:pPr>
            <a:r>
              <a:rPr lang="pt-BR" sz="1300" dirty="0">
                <a:latin typeface="Amasis MT Pro Light" panose="02040304050005020304" pitchFamily="18" charset="0"/>
              </a:rPr>
              <a:t>Imagens das sequências sob diferentes variações no tamanho da fonte (pequeno/médio/grande) e caixa de fonte (maiúsculas/minúsculas).</a:t>
            </a:r>
          </a:p>
          <a:p>
            <a:pPr algn="just">
              <a:buFont typeface="Arial" panose="020B0604020202020204" pitchFamily="34" charset="0"/>
              <a:buChar char="•"/>
            </a:pPr>
            <a:endParaRPr lang="pt-BR" sz="1300" dirty="0">
              <a:latin typeface="Amasis MT Pro Light" panose="02040304050005020304" pitchFamily="18" charset="0"/>
            </a:endParaRPr>
          </a:p>
          <a:p>
            <a:pPr algn="just">
              <a:buFont typeface="Arial" panose="020B0604020202020204" pitchFamily="34" charset="0"/>
              <a:buChar char="•"/>
            </a:pPr>
            <a:r>
              <a:rPr lang="pt-BR" sz="1300" dirty="0">
                <a:latin typeface="Amasis MT Pro Light" panose="02040304050005020304" pitchFamily="18" charset="0"/>
              </a:rPr>
              <a:t>Imagens de letras do alfabeto individualmente em cada um dos locais possíveis: 26 letras × 4 locais × 6 variações no caixa/tamanho da fonte</a:t>
            </a:r>
          </a:p>
        </p:txBody>
      </p:sp>
      <p:pic>
        <p:nvPicPr>
          <p:cNvPr id="5" name="Imagem 4">
            <a:extLst>
              <a:ext uri="{FF2B5EF4-FFF2-40B4-BE49-F238E27FC236}">
                <a16:creationId xmlns:a16="http://schemas.microsoft.com/office/drawing/2014/main" id="{24B6021D-6088-AF02-21C2-566DCDEE0B4A}"/>
              </a:ext>
            </a:extLst>
          </p:cNvPr>
          <p:cNvPicPr>
            <a:picLocks noChangeAspect="1"/>
          </p:cNvPicPr>
          <p:nvPr/>
        </p:nvPicPr>
        <p:blipFill>
          <a:blip r:embed="rId2"/>
          <a:stretch>
            <a:fillRect/>
          </a:stretch>
        </p:blipFill>
        <p:spPr>
          <a:xfrm>
            <a:off x="4652012" y="1467442"/>
            <a:ext cx="4000500" cy="2208613"/>
          </a:xfrm>
          <a:prstGeom prst="rect">
            <a:avLst/>
          </a:prstGeom>
        </p:spPr>
      </p:pic>
      <p:pic>
        <p:nvPicPr>
          <p:cNvPr id="7" name="Imagem 6">
            <a:extLst>
              <a:ext uri="{FF2B5EF4-FFF2-40B4-BE49-F238E27FC236}">
                <a16:creationId xmlns:a16="http://schemas.microsoft.com/office/drawing/2014/main" id="{4F81EE53-4AC4-C87D-9EDA-B2973F6E7E05}"/>
              </a:ext>
            </a:extLst>
          </p:cNvPr>
          <p:cNvPicPr>
            <a:picLocks noChangeAspect="1"/>
          </p:cNvPicPr>
          <p:nvPr/>
        </p:nvPicPr>
        <p:blipFill rotWithShape="1">
          <a:blip r:embed="rId3"/>
          <a:srcRect r="15979"/>
          <a:stretch/>
        </p:blipFill>
        <p:spPr>
          <a:xfrm>
            <a:off x="8308624" y="1467442"/>
            <a:ext cx="687776" cy="2208613"/>
          </a:xfrm>
          <a:prstGeom prst="rect">
            <a:avLst/>
          </a:prstGeom>
        </p:spPr>
      </p:pic>
    </p:spTree>
    <p:extLst>
      <p:ext uri="{BB962C8B-B14F-4D97-AF65-F5344CB8AC3E}">
        <p14:creationId xmlns:p14="http://schemas.microsoft.com/office/powerpoint/2010/main" val="4781885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15F6A6B5-B635-4691-D587-50786669D8DE}"/>
              </a:ext>
            </a:extLst>
          </p:cNvPr>
          <p:cNvSpPr>
            <a:spLocks noGrp="1"/>
          </p:cNvSpPr>
          <p:nvPr>
            <p:ph type="title"/>
          </p:nvPr>
        </p:nvSpPr>
        <p:spPr>
          <a:xfrm>
            <a:off x="285705" y="274200"/>
            <a:ext cx="8572590" cy="572700"/>
          </a:xfrm>
        </p:spPr>
        <p:txBody>
          <a:bodyPr/>
          <a:lstStyle/>
          <a:p>
            <a:pPr algn="ctr"/>
            <a:r>
              <a:rPr lang="pt-BR" sz="2800" dirty="0"/>
              <a:t>Métodos</a:t>
            </a:r>
          </a:p>
        </p:txBody>
      </p:sp>
      <p:pic>
        <p:nvPicPr>
          <p:cNvPr id="5" name="Imagem 4">
            <a:extLst>
              <a:ext uri="{FF2B5EF4-FFF2-40B4-BE49-F238E27FC236}">
                <a16:creationId xmlns:a16="http://schemas.microsoft.com/office/drawing/2014/main" id="{F460A8A1-C015-49BB-19CB-3AC787CFE24A}"/>
              </a:ext>
            </a:extLst>
          </p:cNvPr>
          <p:cNvPicPr>
            <a:picLocks noChangeAspect="1"/>
          </p:cNvPicPr>
          <p:nvPr/>
        </p:nvPicPr>
        <p:blipFill>
          <a:blip r:embed="rId2"/>
          <a:stretch>
            <a:fillRect/>
          </a:stretch>
        </p:blipFill>
        <p:spPr>
          <a:xfrm>
            <a:off x="5186873" y="1097280"/>
            <a:ext cx="2196906" cy="2306910"/>
          </a:xfrm>
          <a:prstGeom prst="rect">
            <a:avLst/>
          </a:prstGeom>
        </p:spPr>
      </p:pic>
      <p:pic>
        <p:nvPicPr>
          <p:cNvPr id="9" name="Imagem 8">
            <a:extLst>
              <a:ext uri="{FF2B5EF4-FFF2-40B4-BE49-F238E27FC236}">
                <a16:creationId xmlns:a16="http://schemas.microsoft.com/office/drawing/2014/main" id="{3B789505-7CAB-A2E8-963B-117F796E8282}"/>
              </a:ext>
            </a:extLst>
          </p:cNvPr>
          <p:cNvPicPr>
            <a:picLocks noChangeAspect="1"/>
          </p:cNvPicPr>
          <p:nvPr/>
        </p:nvPicPr>
        <p:blipFill>
          <a:blip r:embed="rId3"/>
          <a:stretch>
            <a:fillRect/>
          </a:stretch>
        </p:blipFill>
        <p:spPr>
          <a:xfrm>
            <a:off x="7383779" y="1097280"/>
            <a:ext cx="1760221" cy="2306910"/>
          </a:xfrm>
          <a:prstGeom prst="rect">
            <a:avLst/>
          </a:prstGeom>
        </p:spPr>
      </p:pic>
      <p:pic>
        <p:nvPicPr>
          <p:cNvPr id="11" name="Imagem 10">
            <a:extLst>
              <a:ext uri="{FF2B5EF4-FFF2-40B4-BE49-F238E27FC236}">
                <a16:creationId xmlns:a16="http://schemas.microsoft.com/office/drawing/2014/main" id="{E43075D3-DC1E-6394-C7B9-17C7A4FCC7ED}"/>
              </a:ext>
            </a:extLst>
          </p:cNvPr>
          <p:cNvPicPr>
            <a:picLocks noChangeAspect="1"/>
          </p:cNvPicPr>
          <p:nvPr/>
        </p:nvPicPr>
        <p:blipFill>
          <a:blip r:embed="rId4"/>
          <a:stretch>
            <a:fillRect/>
          </a:stretch>
        </p:blipFill>
        <p:spPr>
          <a:xfrm>
            <a:off x="3938499" y="3404190"/>
            <a:ext cx="5229216" cy="1739310"/>
          </a:xfrm>
          <a:prstGeom prst="rect">
            <a:avLst/>
          </a:prstGeom>
        </p:spPr>
      </p:pic>
      <p:pic>
        <p:nvPicPr>
          <p:cNvPr id="14" name="Imagem 13">
            <a:extLst>
              <a:ext uri="{FF2B5EF4-FFF2-40B4-BE49-F238E27FC236}">
                <a16:creationId xmlns:a16="http://schemas.microsoft.com/office/drawing/2014/main" id="{3CA1337A-F41D-4A7A-3EAA-A7DFFBAF57A8}"/>
              </a:ext>
            </a:extLst>
          </p:cNvPr>
          <p:cNvPicPr>
            <a:picLocks noChangeAspect="1"/>
          </p:cNvPicPr>
          <p:nvPr/>
        </p:nvPicPr>
        <p:blipFill>
          <a:blip r:embed="rId5"/>
          <a:stretch>
            <a:fillRect/>
          </a:stretch>
        </p:blipFill>
        <p:spPr>
          <a:xfrm>
            <a:off x="3957128" y="1097280"/>
            <a:ext cx="1267002" cy="2306910"/>
          </a:xfrm>
          <a:prstGeom prst="rect">
            <a:avLst/>
          </a:prstGeom>
        </p:spPr>
      </p:pic>
      <p:sp>
        <p:nvSpPr>
          <p:cNvPr id="12" name="CaixaDeTexto 11">
            <a:extLst>
              <a:ext uri="{FF2B5EF4-FFF2-40B4-BE49-F238E27FC236}">
                <a16:creationId xmlns:a16="http://schemas.microsoft.com/office/drawing/2014/main" id="{866D4A94-C0C8-C865-AE2A-6A992C829639}"/>
              </a:ext>
            </a:extLst>
          </p:cNvPr>
          <p:cNvSpPr txBox="1"/>
          <p:nvPr/>
        </p:nvSpPr>
        <p:spPr>
          <a:xfrm>
            <a:off x="192155" y="1580614"/>
            <a:ext cx="3556885" cy="2593018"/>
          </a:xfrm>
          <a:prstGeom prst="rect">
            <a:avLst/>
          </a:prstGeom>
          <a:noFill/>
        </p:spPr>
        <p:txBody>
          <a:bodyPr wrap="square">
            <a:spAutoFit/>
          </a:bodyPr>
          <a:lstStyle/>
          <a:p>
            <a:pPr marL="285750" indent="-285750">
              <a:buFont typeface="Arial" panose="020B0604020202020204" pitchFamily="34" charset="0"/>
              <a:buChar char="•"/>
            </a:pPr>
            <a:endParaRPr lang="pt-BR" sz="1250" dirty="0">
              <a:latin typeface="Amasis MT Pro Light" panose="02040304050005020304" pitchFamily="18" charset="0"/>
            </a:endParaRPr>
          </a:p>
          <a:p>
            <a:pPr marL="285750" indent="-285750">
              <a:buFont typeface="Arial" panose="020B0604020202020204" pitchFamily="34" charset="0"/>
              <a:buChar char="•"/>
            </a:pPr>
            <a:r>
              <a:rPr lang="pt-BR" sz="1250" dirty="0">
                <a:latin typeface="Amasis MT Pro Light" panose="02040304050005020304" pitchFamily="18" charset="0"/>
              </a:rPr>
              <a:t>Técnica: Implante de </a:t>
            </a:r>
            <a:r>
              <a:rPr lang="pt-BR" sz="1250" dirty="0" err="1">
                <a:latin typeface="Amasis MT Pro Light" panose="02040304050005020304" pitchFamily="18" charset="0"/>
              </a:rPr>
              <a:t>microeletrodos</a:t>
            </a:r>
            <a:r>
              <a:rPr lang="pt-BR" sz="1250" dirty="0">
                <a:latin typeface="Amasis MT Pro Light" panose="02040304050005020304" pitchFamily="18" charset="0"/>
              </a:rPr>
              <a:t> intracerebrais.</a:t>
            </a:r>
          </a:p>
          <a:p>
            <a:endParaRPr lang="pt-BR" sz="1250" dirty="0">
              <a:latin typeface="Amasis MT Pro Light" panose="02040304050005020304" pitchFamily="18" charset="0"/>
            </a:endParaRPr>
          </a:p>
          <a:p>
            <a:pPr marL="285750" indent="-285750">
              <a:buFont typeface="Arial" panose="020B0604020202020204" pitchFamily="34" charset="0"/>
              <a:buChar char="•"/>
            </a:pPr>
            <a:r>
              <a:rPr lang="pt-BR" sz="1250" dirty="0">
                <a:latin typeface="Amasis MT Pro Light" panose="02040304050005020304" pitchFamily="18" charset="0"/>
              </a:rPr>
              <a:t>Implantação de microelétrodos no córtex visual ventral, especificamente nas áreas do córtex temporal inferior e na área V4.</a:t>
            </a:r>
          </a:p>
          <a:p>
            <a:pPr marL="285750" indent="-285750">
              <a:buFont typeface="Arial" panose="020B0604020202020204" pitchFamily="34" charset="0"/>
              <a:buChar char="•"/>
            </a:pPr>
            <a:endParaRPr lang="pt-BR" sz="1250" dirty="0">
              <a:latin typeface="Amasis MT Pro Light" panose="02040304050005020304" pitchFamily="18" charset="0"/>
            </a:endParaRPr>
          </a:p>
          <a:p>
            <a:pPr marL="285750" indent="-285750">
              <a:buFont typeface="Arial" panose="020B0604020202020204" pitchFamily="34" charset="0"/>
              <a:buChar char="•"/>
            </a:pPr>
            <a:r>
              <a:rPr lang="pt-BR" sz="1250" dirty="0">
                <a:latin typeface="Amasis MT Pro Light" panose="02040304050005020304" pitchFamily="18" charset="0"/>
              </a:rPr>
              <a:t>Total de 96 eletrodos foram conectados por área. </a:t>
            </a:r>
          </a:p>
          <a:p>
            <a:pPr marL="285750" indent="-285750">
              <a:buFont typeface="Arial" panose="020B0604020202020204" pitchFamily="34" charset="0"/>
              <a:buChar char="•"/>
            </a:pPr>
            <a:endParaRPr lang="pt-BR" sz="1250" dirty="0">
              <a:latin typeface="Amasis MT Pro Light" panose="02040304050005020304" pitchFamily="18" charset="0"/>
            </a:endParaRPr>
          </a:p>
          <a:p>
            <a:pPr marL="285750" indent="-285750">
              <a:buFont typeface="Arial" panose="020B0604020202020204" pitchFamily="34" charset="0"/>
              <a:buChar char="•"/>
            </a:pPr>
            <a:r>
              <a:rPr lang="pt-BR" sz="1250" dirty="0">
                <a:latin typeface="Amasis MT Pro Light" panose="02040304050005020304" pitchFamily="18" charset="0"/>
              </a:rPr>
              <a:t>Monitoramento dos movimentos oculares usando o </a:t>
            </a:r>
            <a:r>
              <a:rPr lang="pt-BR" sz="1250" dirty="0" err="1">
                <a:latin typeface="Amasis MT Pro Light" panose="02040304050005020304" pitchFamily="18" charset="0"/>
              </a:rPr>
              <a:t>eye</a:t>
            </a:r>
            <a:r>
              <a:rPr lang="pt-BR" sz="1250" dirty="0">
                <a:latin typeface="Amasis MT Pro Light" panose="02040304050005020304" pitchFamily="18" charset="0"/>
              </a:rPr>
              <a:t> tracking </a:t>
            </a:r>
            <a:r>
              <a:rPr lang="pt-BR" sz="1250" dirty="0" err="1">
                <a:latin typeface="Amasis MT Pro Light" panose="02040304050005020304" pitchFamily="18" charset="0"/>
              </a:rPr>
              <a:t>EyeLink</a:t>
            </a:r>
            <a:r>
              <a:rPr lang="pt-BR" sz="1250" dirty="0">
                <a:latin typeface="Amasis MT Pro Light" panose="02040304050005020304" pitchFamily="18" charset="0"/>
              </a:rPr>
              <a:t> 1000</a:t>
            </a:r>
          </a:p>
        </p:txBody>
      </p:sp>
    </p:spTree>
    <p:extLst>
      <p:ext uri="{BB962C8B-B14F-4D97-AF65-F5344CB8AC3E}">
        <p14:creationId xmlns:p14="http://schemas.microsoft.com/office/powerpoint/2010/main" val="4694356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21C9EB-43CF-D207-45A2-EB97E6CBC6A0}"/>
              </a:ext>
            </a:extLst>
          </p:cNvPr>
          <p:cNvSpPr>
            <a:spLocks noGrp="1"/>
          </p:cNvSpPr>
          <p:nvPr>
            <p:ph type="title"/>
          </p:nvPr>
        </p:nvSpPr>
        <p:spPr>
          <a:xfrm>
            <a:off x="785175" y="420980"/>
            <a:ext cx="7573650" cy="761730"/>
          </a:xfrm>
        </p:spPr>
        <p:txBody>
          <a:bodyPr/>
          <a:lstStyle/>
          <a:p>
            <a:r>
              <a:rPr lang="pt-BR" sz="2800" dirty="0"/>
              <a:t>Método</a:t>
            </a:r>
          </a:p>
        </p:txBody>
      </p:sp>
      <p:sp>
        <p:nvSpPr>
          <p:cNvPr id="4" name="CaixaDeTexto 3">
            <a:extLst>
              <a:ext uri="{FF2B5EF4-FFF2-40B4-BE49-F238E27FC236}">
                <a16:creationId xmlns:a16="http://schemas.microsoft.com/office/drawing/2014/main" id="{C0917916-D9A5-BB77-DC70-DD778FB7B930}"/>
              </a:ext>
            </a:extLst>
          </p:cNvPr>
          <p:cNvSpPr txBox="1"/>
          <p:nvPr/>
        </p:nvSpPr>
        <p:spPr>
          <a:xfrm>
            <a:off x="101500" y="1646373"/>
            <a:ext cx="4241900" cy="2770054"/>
          </a:xfrm>
          <a:prstGeom prst="rect">
            <a:avLst/>
          </a:prstGeom>
          <a:noFill/>
        </p:spPr>
        <p:txBody>
          <a:bodyPr wrap="square">
            <a:spAutoFit/>
          </a:bodyPr>
          <a:lstStyle/>
          <a:p>
            <a:pPr marL="285750" indent="-285750" algn="just">
              <a:lnSpc>
                <a:spcPct val="107000"/>
              </a:lnSpc>
              <a:spcAft>
                <a:spcPts val="800"/>
              </a:spcAft>
              <a:buFont typeface="Arial" panose="020B0604020202020204" pitchFamily="34" charset="0"/>
              <a:buChar char="•"/>
            </a:pPr>
            <a:r>
              <a:rPr lang="pt-BR" dirty="0">
                <a:solidFill>
                  <a:schemeClr val="tx1"/>
                </a:solidFill>
                <a:effectLst/>
                <a:latin typeface="Amasis MT Pro Light" panose="02040304050005020304" pitchFamily="18" charset="0"/>
                <a:ea typeface="Calibri" panose="020F0502020204030204" pitchFamily="34" charset="0"/>
                <a:cs typeface="Times New Roman" panose="02020603050405020304" pitchFamily="18" charset="0"/>
              </a:rPr>
              <a:t>Durante cada sessão de gravação, a atividade neural filtrada por passa-banda (0,1 Hz-10 kHz) foi registrada continuamente a uma taxa de amostragem de 20 kHz. </a:t>
            </a:r>
          </a:p>
          <a:p>
            <a:pPr marL="285750" indent="-285750" algn="just">
              <a:lnSpc>
                <a:spcPct val="107000"/>
              </a:lnSpc>
              <a:spcAft>
                <a:spcPts val="800"/>
              </a:spcAft>
              <a:buFont typeface="Arial" panose="020B0604020202020204" pitchFamily="34" charset="0"/>
              <a:buChar char="•"/>
            </a:pPr>
            <a:r>
              <a:rPr lang="pt-BR" dirty="0">
                <a:solidFill>
                  <a:schemeClr val="tx1"/>
                </a:solidFill>
                <a:latin typeface="Amasis MT Pro Light" panose="02040304050005020304" pitchFamily="18" charset="0"/>
                <a:ea typeface="Calibri" panose="020F0502020204030204" pitchFamily="34" charset="0"/>
                <a:cs typeface="Times New Roman" panose="02020603050405020304" pitchFamily="18" charset="0"/>
              </a:rPr>
              <a:t>Para as análises: 510 </a:t>
            </a:r>
            <a:r>
              <a:rPr lang="pt-BR" dirty="0" err="1">
                <a:solidFill>
                  <a:schemeClr val="tx1"/>
                </a:solidFill>
                <a:latin typeface="Amasis MT Pro Light" panose="02040304050005020304" pitchFamily="18" charset="0"/>
                <a:ea typeface="Calibri" panose="020F0502020204030204" pitchFamily="34" charset="0"/>
                <a:cs typeface="Times New Roman" panose="02020603050405020304" pitchFamily="18" charset="0"/>
              </a:rPr>
              <a:t>sitios</a:t>
            </a:r>
            <a:r>
              <a:rPr lang="pt-BR" dirty="0">
                <a:solidFill>
                  <a:schemeClr val="tx1"/>
                </a:solidFill>
                <a:latin typeface="Amasis MT Pro Light" panose="02040304050005020304" pitchFamily="18" charset="0"/>
                <a:ea typeface="Calibri" panose="020F0502020204030204" pitchFamily="34" charset="0"/>
                <a:cs typeface="Times New Roman" panose="02020603050405020304" pitchFamily="18" charset="0"/>
              </a:rPr>
              <a:t> neurais do córtex temporal inferior e 277 sítios neurais da área de V4.</a:t>
            </a:r>
          </a:p>
          <a:p>
            <a:pPr marL="285750" indent="-285750" algn="just">
              <a:lnSpc>
                <a:spcPct val="107000"/>
              </a:lnSpc>
              <a:spcAft>
                <a:spcPts val="800"/>
              </a:spcAft>
              <a:buFont typeface="Arial" panose="020B0604020202020204" pitchFamily="34" charset="0"/>
              <a:buChar char="•"/>
            </a:pPr>
            <a:r>
              <a:rPr lang="pt-BR" dirty="0">
                <a:solidFill>
                  <a:schemeClr val="tx1"/>
                </a:solidFill>
                <a:latin typeface="Amasis MT Pro Light" panose="02040304050005020304" pitchFamily="18" charset="0"/>
                <a:ea typeface="Calibri" panose="020F0502020204030204" pitchFamily="34" charset="0"/>
                <a:cs typeface="Times New Roman" panose="02020603050405020304" pitchFamily="18" charset="0"/>
              </a:rPr>
              <a:t>Janelas temporais de cada sítio neural: 70-170 </a:t>
            </a:r>
            <a:r>
              <a:rPr lang="pt-BR" dirty="0" err="1">
                <a:solidFill>
                  <a:schemeClr val="tx1"/>
                </a:solidFill>
                <a:latin typeface="Amasis MT Pro Light" panose="02040304050005020304" pitchFamily="18" charset="0"/>
                <a:ea typeface="Calibri" panose="020F0502020204030204" pitchFamily="34" charset="0"/>
                <a:cs typeface="Times New Roman" panose="02020603050405020304" pitchFamily="18" charset="0"/>
              </a:rPr>
              <a:t>ms</a:t>
            </a:r>
            <a:r>
              <a:rPr lang="pt-BR" dirty="0">
                <a:solidFill>
                  <a:schemeClr val="tx1"/>
                </a:solidFill>
                <a:latin typeface="Amasis MT Pro Light" panose="02040304050005020304" pitchFamily="18" charset="0"/>
                <a:ea typeface="Calibri" panose="020F0502020204030204" pitchFamily="34" charset="0"/>
                <a:cs typeface="Times New Roman" panose="02020603050405020304" pitchFamily="18" charset="0"/>
              </a:rPr>
              <a:t>; 170-270 ms.</a:t>
            </a:r>
          </a:p>
          <a:p>
            <a:pPr marL="285750" indent="-285750" algn="just">
              <a:lnSpc>
                <a:spcPct val="107000"/>
              </a:lnSpc>
              <a:spcAft>
                <a:spcPts val="800"/>
              </a:spcAft>
              <a:buFont typeface="Arial" panose="020B0604020202020204" pitchFamily="34" charset="0"/>
              <a:buChar char="•"/>
            </a:pPr>
            <a:r>
              <a:rPr lang="pt-BR" dirty="0">
                <a:solidFill>
                  <a:schemeClr val="tx1"/>
                </a:solidFill>
                <a:latin typeface="Amasis MT Pro Light" panose="02040304050005020304" pitchFamily="18" charset="0"/>
                <a:ea typeface="Calibri" panose="020F0502020204030204" pitchFamily="34" charset="0"/>
                <a:cs typeface="Times New Roman" panose="02020603050405020304" pitchFamily="18" charset="0"/>
              </a:rPr>
              <a:t>Utilização de decodificadores lineares.</a:t>
            </a:r>
          </a:p>
          <a:p>
            <a:pPr marL="285750" indent="-285750" algn="just">
              <a:lnSpc>
                <a:spcPct val="107000"/>
              </a:lnSpc>
              <a:spcAft>
                <a:spcPts val="800"/>
              </a:spcAft>
              <a:buFont typeface="Arial" panose="020B0604020202020204" pitchFamily="34" charset="0"/>
              <a:buChar char="•"/>
            </a:pPr>
            <a:endParaRPr lang="pt-BR" sz="1250" dirty="0">
              <a:solidFill>
                <a:schemeClr val="tx1"/>
              </a:solidFill>
              <a:latin typeface="Amasis MT Pro Light" panose="02040304050005020304" pitchFamily="18" charset="0"/>
              <a:ea typeface="Calibri" panose="020F0502020204030204" pitchFamily="34" charset="0"/>
              <a:cs typeface="Times New Roman" panose="02020603050405020304" pitchFamily="18" charset="0"/>
            </a:endParaRPr>
          </a:p>
        </p:txBody>
      </p:sp>
      <p:pic>
        <p:nvPicPr>
          <p:cNvPr id="6" name="Imagem 5">
            <a:extLst>
              <a:ext uri="{FF2B5EF4-FFF2-40B4-BE49-F238E27FC236}">
                <a16:creationId xmlns:a16="http://schemas.microsoft.com/office/drawing/2014/main" id="{9F035664-F424-A14C-4EC6-7EB9242BE0F6}"/>
              </a:ext>
            </a:extLst>
          </p:cNvPr>
          <p:cNvPicPr>
            <a:picLocks noChangeAspect="1"/>
          </p:cNvPicPr>
          <p:nvPr/>
        </p:nvPicPr>
        <p:blipFill>
          <a:blip r:embed="rId2"/>
          <a:stretch>
            <a:fillRect/>
          </a:stretch>
        </p:blipFill>
        <p:spPr>
          <a:xfrm>
            <a:off x="4519880" y="2571750"/>
            <a:ext cx="4607660" cy="2610214"/>
          </a:xfrm>
          <a:prstGeom prst="rect">
            <a:avLst/>
          </a:prstGeom>
        </p:spPr>
      </p:pic>
      <p:pic>
        <p:nvPicPr>
          <p:cNvPr id="10" name="Imagem 9">
            <a:extLst>
              <a:ext uri="{FF2B5EF4-FFF2-40B4-BE49-F238E27FC236}">
                <a16:creationId xmlns:a16="http://schemas.microsoft.com/office/drawing/2014/main" id="{372AEA1A-D49C-B5F8-AF04-3C0E43F63F3C}"/>
              </a:ext>
            </a:extLst>
          </p:cNvPr>
          <p:cNvPicPr>
            <a:picLocks noChangeAspect="1"/>
          </p:cNvPicPr>
          <p:nvPr/>
        </p:nvPicPr>
        <p:blipFill rotWithShape="1">
          <a:blip r:embed="rId3"/>
          <a:srcRect t="16241" r="-5668"/>
          <a:stretch/>
        </p:blipFill>
        <p:spPr>
          <a:xfrm>
            <a:off x="6306696" y="919071"/>
            <a:ext cx="2997324" cy="1657351"/>
          </a:xfrm>
          <a:prstGeom prst="rect">
            <a:avLst/>
          </a:prstGeom>
        </p:spPr>
      </p:pic>
    </p:spTree>
    <p:extLst>
      <p:ext uri="{BB962C8B-B14F-4D97-AF65-F5344CB8AC3E}">
        <p14:creationId xmlns:p14="http://schemas.microsoft.com/office/powerpoint/2010/main" val="10705410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034666-DBDD-A5E9-A27C-8B126C8B2A44}"/>
              </a:ext>
            </a:extLst>
          </p:cNvPr>
          <p:cNvSpPr>
            <a:spLocks noGrp="1"/>
          </p:cNvSpPr>
          <p:nvPr>
            <p:ph type="title"/>
          </p:nvPr>
        </p:nvSpPr>
        <p:spPr>
          <a:xfrm>
            <a:off x="1669750" y="27480"/>
            <a:ext cx="5446800" cy="496800"/>
          </a:xfrm>
        </p:spPr>
        <p:txBody>
          <a:bodyPr/>
          <a:lstStyle/>
          <a:p>
            <a:pPr algn="ctr"/>
            <a:r>
              <a:rPr lang="pt-BR" sz="2800" dirty="0"/>
              <a:t>Resultados </a:t>
            </a:r>
          </a:p>
        </p:txBody>
      </p:sp>
      <p:sp>
        <p:nvSpPr>
          <p:cNvPr id="4" name="Título 1">
            <a:extLst>
              <a:ext uri="{FF2B5EF4-FFF2-40B4-BE49-F238E27FC236}">
                <a16:creationId xmlns:a16="http://schemas.microsoft.com/office/drawing/2014/main" id="{70DFC31B-8544-A43C-D51A-6B1664F5E7E8}"/>
              </a:ext>
            </a:extLst>
          </p:cNvPr>
          <p:cNvSpPr txBox="1">
            <a:spLocks/>
          </p:cNvSpPr>
          <p:nvPr/>
        </p:nvSpPr>
        <p:spPr>
          <a:xfrm>
            <a:off x="1669750" y="524280"/>
            <a:ext cx="5446800" cy="4968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dk2"/>
              </a:buClr>
              <a:buSzPts val="2500"/>
              <a:buFont typeface="DM Serif Text"/>
              <a:buNone/>
              <a:defRPr sz="2500" b="1" i="0" u="none" strike="noStrike" cap="none">
                <a:solidFill>
                  <a:schemeClr val="dk2"/>
                </a:solidFill>
                <a:latin typeface="DM Serif Text"/>
                <a:ea typeface="DM Serif Text"/>
                <a:cs typeface="DM Serif Text"/>
                <a:sym typeface="DM Serif Text"/>
              </a:defRPr>
            </a:lvl1pPr>
            <a:lvl2pPr marR="0" lvl="1" algn="ctr" rtl="0">
              <a:lnSpc>
                <a:spcPct val="100000"/>
              </a:lnSpc>
              <a:spcBef>
                <a:spcPts val="0"/>
              </a:spcBef>
              <a:spcAft>
                <a:spcPts val="0"/>
              </a:spcAft>
              <a:buClr>
                <a:schemeClr val="dk1"/>
              </a:buClr>
              <a:buSzPts val="2500"/>
              <a:buFont typeface="Averia Libre"/>
              <a:buNone/>
              <a:defRPr sz="2500" b="1" i="0" u="none" strike="noStrike" cap="none">
                <a:solidFill>
                  <a:schemeClr val="dk1"/>
                </a:solidFill>
                <a:latin typeface="Averia Libre"/>
                <a:ea typeface="Averia Libre"/>
                <a:cs typeface="Averia Libre"/>
                <a:sym typeface="Averia Libre"/>
              </a:defRPr>
            </a:lvl2pPr>
            <a:lvl3pPr marR="0" lvl="2" algn="ctr" rtl="0">
              <a:lnSpc>
                <a:spcPct val="100000"/>
              </a:lnSpc>
              <a:spcBef>
                <a:spcPts val="0"/>
              </a:spcBef>
              <a:spcAft>
                <a:spcPts val="0"/>
              </a:spcAft>
              <a:buClr>
                <a:schemeClr val="dk1"/>
              </a:buClr>
              <a:buSzPts val="2500"/>
              <a:buFont typeface="Averia Libre"/>
              <a:buNone/>
              <a:defRPr sz="2500" b="1" i="0" u="none" strike="noStrike" cap="none">
                <a:solidFill>
                  <a:schemeClr val="dk1"/>
                </a:solidFill>
                <a:latin typeface="Averia Libre"/>
                <a:ea typeface="Averia Libre"/>
                <a:cs typeface="Averia Libre"/>
                <a:sym typeface="Averia Libre"/>
              </a:defRPr>
            </a:lvl3pPr>
            <a:lvl4pPr marR="0" lvl="3" algn="ctr" rtl="0">
              <a:lnSpc>
                <a:spcPct val="100000"/>
              </a:lnSpc>
              <a:spcBef>
                <a:spcPts val="0"/>
              </a:spcBef>
              <a:spcAft>
                <a:spcPts val="0"/>
              </a:spcAft>
              <a:buClr>
                <a:schemeClr val="dk1"/>
              </a:buClr>
              <a:buSzPts val="2500"/>
              <a:buFont typeface="Averia Libre"/>
              <a:buNone/>
              <a:defRPr sz="2500" b="1" i="0" u="none" strike="noStrike" cap="none">
                <a:solidFill>
                  <a:schemeClr val="dk1"/>
                </a:solidFill>
                <a:latin typeface="Averia Libre"/>
                <a:ea typeface="Averia Libre"/>
                <a:cs typeface="Averia Libre"/>
                <a:sym typeface="Averia Libre"/>
              </a:defRPr>
            </a:lvl4pPr>
            <a:lvl5pPr marR="0" lvl="4" algn="ctr" rtl="0">
              <a:lnSpc>
                <a:spcPct val="100000"/>
              </a:lnSpc>
              <a:spcBef>
                <a:spcPts val="0"/>
              </a:spcBef>
              <a:spcAft>
                <a:spcPts val="0"/>
              </a:spcAft>
              <a:buClr>
                <a:schemeClr val="dk1"/>
              </a:buClr>
              <a:buSzPts val="2500"/>
              <a:buFont typeface="Averia Libre"/>
              <a:buNone/>
              <a:defRPr sz="2500" b="1" i="0" u="none" strike="noStrike" cap="none">
                <a:solidFill>
                  <a:schemeClr val="dk1"/>
                </a:solidFill>
                <a:latin typeface="Averia Libre"/>
                <a:ea typeface="Averia Libre"/>
                <a:cs typeface="Averia Libre"/>
                <a:sym typeface="Averia Libre"/>
              </a:defRPr>
            </a:lvl5pPr>
            <a:lvl6pPr marR="0" lvl="5" algn="ctr" rtl="0">
              <a:lnSpc>
                <a:spcPct val="100000"/>
              </a:lnSpc>
              <a:spcBef>
                <a:spcPts val="0"/>
              </a:spcBef>
              <a:spcAft>
                <a:spcPts val="0"/>
              </a:spcAft>
              <a:buClr>
                <a:schemeClr val="dk1"/>
              </a:buClr>
              <a:buSzPts val="2500"/>
              <a:buFont typeface="Averia Libre"/>
              <a:buNone/>
              <a:defRPr sz="2500" b="1" i="0" u="none" strike="noStrike" cap="none">
                <a:solidFill>
                  <a:schemeClr val="dk1"/>
                </a:solidFill>
                <a:latin typeface="Averia Libre"/>
                <a:ea typeface="Averia Libre"/>
                <a:cs typeface="Averia Libre"/>
                <a:sym typeface="Averia Libre"/>
              </a:defRPr>
            </a:lvl6pPr>
            <a:lvl7pPr marR="0" lvl="6" algn="ctr" rtl="0">
              <a:lnSpc>
                <a:spcPct val="100000"/>
              </a:lnSpc>
              <a:spcBef>
                <a:spcPts val="0"/>
              </a:spcBef>
              <a:spcAft>
                <a:spcPts val="0"/>
              </a:spcAft>
              <a:buClr>
                <a:schemeClr val="dk1"/>
              </a:buClr>
              <a:buSzPts val="2500"/>
              <a:buFont typeface="Averia Libre"/>
              <a:buNone/>
              <a:defRPr sz="2500" b="1" i="0" u="none" strike="noStrike" cap="none">
                <a:solidFill>
                  <a:schemeClr val="dk1"/>
                </a:solidFill>
                <a:latin typeface="Averia Libre"/>
                <a:ea typeface="Averia Libre"/>
                <a:cs typeface="Averia Libre"/>
                <a:sym typeface="Averia Libre"/>
              </a:defRPr>
            </a:lvl7pPr>
            <a:lvl8pPr marR="0" lvl="7" algn="ctr" rtl="0">
              <a:lnSpc>
                <a:spcPct val="100000"/>
              </a:lnSpc>
              <a:spcBef>
                <a:spcPts val="0"/>
              </a:spcBef>
              <a:spcAft>
                <a:spcPts val="0"/>
              </a:spcAft>
              <a:buClr>
                <a:schemeClr val="dk1"/>
              </a:buClr>
              <a:buSzPts val="2500"/>
              <a:buFont typeface="Averia Libre"/>
              <a:buNone/>
              <a:defRPr sz="2500" b="1" i="0" u="none" strike="noStrike" cap="none">
                <a:solidFill>
                  <a:schemeClr val="dk1"/>
                </a:solidFill>
                <a:latin typeface="Averia Libre"/>
                <a:ea typeface="Averia Libre"/>
                <a:cs typeface="Averia Libre"/>
                <a:sym typeface="Averia Libre"/>
              </a:defRPr>
            </a:lvl8pPr>
            <a:lvl9pPr marR="0" lvl="8" algn="ctr" rtl="0">
              <a:lnSpc>
                <a:spcPct val="100000"/>
              </a:lnSpc>
              <a:spcBef>
                <a:spcPts val="0"/>
              </a:spcBef>
              <a:spcAft>
                <a:spcPts val="0"/>
              </a:spcAft>
              <a:buClr>
                <a:schemeClr val="dk1"/>
              </a:buClr>
              <a:buSzPts val="2500"/>
              <a:buFont typeface="Averia Libre"/>
              <a:buNone/>
              <a:defRPr sz="2500" b="1" i="0" u="none" strike="noStrike" cap="none">
                <a:solidFill>
                  <a:schemeClr val="dk1"/>
                </a:solidFill>
                <a:latin typeface="Averia Libre"/>
                <a:ea typeface="Averia Libre"/>
                <a:cs typeface="Averia Libre"/>
                <a:sym typeface="Averia Libre"/>
              </a:defRPr>
            </a:lvl9pPr>
          </a:lstStyle>
          <a:p>
            <a:pPr algn="ctr"/>
            <a:r>
              <a:rPr lang="pt-BR" sz="2400" dirty="0">
                <a:solidFill>
                  <a:schemeClr val="tx2">
                    <a:lumMod val="75000"/>
                  </a:schemeClr>
                </a:solidFill>
              </a:rPr>
              <a:t>Tarefa de decisão lexical</a:t>
            </a:r>
          </a:p>
        </p:txBody>
      </p:sp>
      <p:pic>
        <p:nvPicPr>
          <p:cNvPr id="16" name="Imagem 15">
            <a:extLst>
              <a:ext uri="{FF2B5EF4-FFF2-40B4-BE49-F238E27FC236}">
                <a16:creationId xmlns:a16="http://schemas.microsoft.com/office/drawing/2014/main" id="{9EDCABEF-D9CF-8782-2567-386BF959FF28}"/>
              </a:ext>
            </a:extLst>
          </p:cNvPr>
          <p:cNvPicPr>
            <a:picLocks noChangeAspect="1"/>
          </p:cNvPicPr>
          <p:nvPr/>
        </p:nvPicPr>
        <p:blipFill>
          <a:blip r:embed="rId2"/>
          <a:stretch>
            <a:fillRect/>
          </a:stretch>
        </p:blipFill>
        <p:spPr>
          <a:xfrm>
            <a:off x="271095" y="1232077"/>
            <a:ext cx="1637715" cy="2585544"/>
          </a:xfrm>
          <a:prstGeom prst="rect">
            <a:avLst/>
          </a:prstGeom>
        </p:spPr>
      </p:pic>
      <p:sp>
        <p:nvSpPr>
          <p:cNvPr id="17" name="CaixaDeTexto 16">
            <a:extLst>
              <a:ext uri="{FF2B5EF4-FFF2-40B4-BE49-F238E27FC236}">
                <a16:creationId xmlns:a16="http://schemas.microsoft.com/office/drawing/2014/main" id="{2124F849-ACB8-9DAE-2163-22CE108AD3E1}"/>
              </a:ext>
            </a:extLst>
          </p:cNvPr>
          <p:cNvSpPr txBox="1"/>
          <p:nvPr/>
        </p:nvSpPr>
        <p:spPr>
          <a:xfrm>
            <a:off x="0" y="559415"/>
            <a:ext cx="542189" cy="923330"/>
          </a:xfrm>
          <a:prstGeom prst="rect">
            <a:avLst/>
          </a:prstGeom>
          <a:noFill/>
        </p:spPr>
        <p:txBody>
          <a:bodyPr wrap="square" rtlCol="0">
            <a:spAutoFit/>
          </a:bodyPr>
          <a:lstStyle/>
          <a:p>
            <a:r>
              <a:rPr lang="pt-BR" sz="5400" dirty="0">
                <a:latin typeface="DM Serif Text" pitchFamily="2" charset="0"/>
              </a:rPr>
              <a:t>2</a:t>
            </a:r>
          </a:p>
        </p:txBody>
      </p:sp>
      <p:pic>
        <p:nvPicPr>
          <p:cNvPr id="19" name="Imagem 18">
            <a:extLst>
              <a:ext uri="{FF2B5EF4-FFF2-40B4-BE49-F238E27FC236}">
                <a16:creationId xmlns:a16="http://schemas.microsoft.com/office/drawing/2014/main" id="{26500076-841F-6EE0-BAC7-F2250B55B31F}"/>
              </a:ext>
            </a:extLst>
          </p:cNvPr>
          <p:cNvPicPr>
            <a:picLocks noChangeAspect="1"/>
          </p:cNvPicPr>
          <p:nvPr/>
        </p:nvPicPr>
        <p:blipFill>
          <a:blip r:embed="rId3"/>
          <a:stretch>
            <a:fillRect/>
          </a:stretch>
        </p:blipFill>
        <p:spPr>
          <a:xfrm>
            <a:off x="2179905" y="1232076"/>
            <a:ext cx="1637715" cy="2585544"/>
          </a:xfrm>
          <a:prstGeom prst="rect">
            <a:avLst/>
          </a:prstGeom>
        </p:spPr>
      </p:pic>
      <p:pic>
        <p:nvPicPr>
          <p:cNvPr id="21" name="Imagem 20">
            <a:extLst>
              <a:ext uri="{FF2B5EF4-FFF2-40B4-BE49-F238E27FC236}">
                <a16:creationId xmlns:a16="http://schemas.microsoft.com/office/drawing/2014/main" id="{CBCF53E6-ED03-F9B5-A37E-A039C9C0BE56}"/>
              </a:ext>
            </a:extLst>
          </p:cNvPr>
          <p:cNvPicPr>
            <a:picLocks noChangeAspect="1"/>
          </p:cNvPicPr>
          <p:nvPr/>
        </p:nvPicPr>
        <p:blipFill>
          <a:blip r:embed="rId4"/>
          <a:stretch>
            <a:fillRect/>
          </a:stretch>
        </p:blipFill>
        <p:spPr>
          <a:xfrm>
            <a:off x="4088715" y="1232076"/>
            <a:ext cx="1832164" cy="2585544"/>
          </a:xfrm>
          <a:prstGeom prst="rect">
            <a:avLst/>
          </a:prstGeom>
        </p:spPr>
      </p:pic>
      <p:pic>
        <p:nvPicPr>
          <p:cNvPr id="23" name="Imagem 22">
            <a:extLst>
              <a:ext uri="{FF2B5EF4-FFF2-40B4-BE49-F238E27FC236}">
                <a16:creationId xmlns:a16="http://schemas.microsoft.com/office/drawing/2014/main" id="{2F715E04-4C8B-3041-E657-5AEA9A77F469}"/>
              </a:ext>
            </a:extLst>
          </p:cNvPr>
          <p:cNvPicPr>
            <a:picLocks noChangeAspect="1"/>
          </p:cNvPicPr>
          <p:nvPr/>
        </p:nvPicPr>
        <p:blipFill>
          <a:blip r:embed="rId5"/>
          <a:stretch>
            <a:fillRect/>
          </a:stretch>
        </p:blipFill>
        <p:spPr>
          <a:xfrm>
            <a:off x="6875666" y="1014290"/>
            <a:ext cx="2095792" cy="1648055"/>
          </a:xfrm>
          <a:prstGeom prst="rect">
            <a:avLst/>
          </a:prstGeom>
        </p:spPr>
      </p:pic>
      <p:pic>
        <p:nvPicPr>
          <p:cNvPr id="25" name="Imagem 24">
            <a:extLst>
              <a:ext uri="{FF2B5EF4-FFF2-40B4-BE49-F238E27FC236}">
                <a16:creationId xmlns:a16="http://schemas.microsoft.com/office/drawing/2014/main" id="{AA248409-4B48-9DF9-C234-4EF36D4139E6}"/>
              </a:ext>
            </a:extLst>
          </p:cNvPr>
          <p:cNvPicPr>
            <a:picLocks noChangeAspect="1"/>
          </p:cNvPicPr>
          <p:nvPr/>
        </p:nvPicPr>
        <p:blipFill>
          <a:blip r:embed="rId6"/>
          <a:stretch>
            <a:fillRect/>
          </a:stretch>
        </p:blipFill>
        <p:spPr>
          <a:xfrm>
            <a:off x="6842077" y="2895326"/>
            <a:ext cx="2095792" cy="1638529"/>
          </a:xfrm>
          <a:prstGeom prst="rect">
            <a:avLst/>
          </a:prstGeom>
        </p:spPr>
      </p:pic>
      <p:sp>
        <p:nvSpPr>
          <p:cNvPr id="11" name="CaixaDeTexto 10">
            <a:extLst>
              <a:ext uri="{FF2B5EF4-FFF2-40B4-BE49-F238E27FC236}">
                <a16:creationId xmlns:a16="http://schemas.microsoft.com/office/drawing/2014/main" id="{A89783A6-CE35-B851-9124-CBDB43BD8E71}"/>
              </a:ext>
            </a:extLst>
          </p:cNvPr>
          <p:cNvSpPr txBox="1"/>
          <p:nvPr/>
        </p:nvSpPr>
        <p:spPr>
          <a:xfrm>
            <a:off x="84115" y="3911423"/>
            <a:ext cx="1873304" cy="954107"/>
          </a:xfrm>
          <a:prstGeom prst="rect">
            <a:avLst/>
          </a:prstGeom>
          <a:noFill/>
        </p:spPr>
        <p:txBody>
          <a:bodyPr wrap="square">
            <a:spAutoFit/>
          </a:bodyPr>
          <a:lstStyle/>
          <a:p>
            <a:pPr algn="just"/>
            <a:r>
              <a:rPr lang="pt-BR" sz="800" dirty="0">
                <a:latin typeface="Amasis MT Pro" panose="02040504050005020304" pitchFamily="18" charset="0"/>
              </a:rPr>
              <a:t>E</a:t>
            </a:r>
            <a:r>
              <a:rPr lang="pt-BR" sz="800" b="0" i="0" u="none" strike="noStrike" baseline="0" dirty="0">
                <a:solidFill>
                  <a:srgbClr val="000000"/>
                </a:solidFill>
                <a:latin typeface="Amasis MT Pro" panose="02040504050005020304" pitchFamily="18" charset="0"/>
              </a:rPr>
              <a:t>scolhas do decodificador linear de neurônios do córtex temporal inferior, plotadas como a probabilidade de categorizar estímulos como palavras, em comparação com escolhas comportamentais de um grupo de seis babuínos (</a:t>
            </a:r>
            <a:r>
              <a:rPr lang="pt-BR" sz="800" b="0" i="0" u="none" strike="noStrike" baseline="0" dirty="0" err="1">
                <a:solidFill>
                  <a:srgbClr val="000000"/>
                </a:solidFill>
                <a:latin typeface="Amasis MT Pro" panose="02040504050005020304" pitchFamily="18" charset="0"/>
              </a:rPr>
              <a:t>Grainger</a:t>
            </a:r>
            <a:r>
              <a:rPr lang="pt-BR" sz="800" b="0" i="0" u="none" strike="noStrike" baseline="0" dirty="0">
                <a:solidFill>
                  <a:srgbClr val="000000"/>
                </a:solidFill>
                <a:latin typeface="Amasis MT Pro" panose="02040504050005020304" pitchFamily="18" charset="0"/>
              </a:rPr>
              <a:t>)</a:t>
            </a:r>
            <a:endParaRPr lang="pt-BR" sz="800" dirty="0">
              <a:latin typeface="Amasis MT Pro" panose="02040504050005020304" pitchFamily="18" charset="0"/>
            </a:endParaRPr>
          </a:p>
        </p:txBody>
      </p:sp>
      <p:sp>
        <p:nvSpPr>
          <p:cNvPr id="13" name="CaixaDeTexto 12">
            <a:extLst>
              <a:ext uri="{FF2B5EF4-FFF2-40B4-BE49-F238E27FC236}">
                <a16:creationId xmlns:a16="http://schemas.microsoft.com/office/drawing/2014/main" id="{35CB3A56-3AE0-D2D9-7CFD-4FFBDDD5284D}"/>
              </a:ext>
            </a:extLst>
          </p:cNvPr>
          <p:cNvSpPr txBox="1"/>
          <p:nvPr/>
        </p:nvSpPr>
        <p:spPr>
          <a:xfrm>
            <a:off x="2237174" y="3911334"/>
            <a:ext cx="1637716" cy="830997"/>
          </a:xfrm>
          <a:prstGeom prst="rect">
            <a:avLst/>
          </a:prstGeom>
          <a:noFill/>
        </p:spPr>
        <p:txBody>
          <a:bodyPr wrap="square">
            <a:spAutoFit/>
          </a:bodyPr>
          <a:lstStyle/>
          <a:p>
            <a:pPr algn="just"/>
            <a:r>
              <a:rPr lang="pt-BR" sz="800" b="0" i="0" u="none" strike="noStrike" baseline="0" dirty="0">
                <a:solidFill>
                  <a:srgbClr val="000000"/>
                </a:solidFill>
                <a:latin typeface="Amasis MT Pro" panose="02040504050005020304" pitchFamily="18" charset="0"/>
              </a:rPr>
              <a:t>Os decodificadores treinados nas respostas da população do córtex temporal inferior (azul) alcançaram alto desempenho, em comparação com a área de V4 (verde).</a:t>
            </a:r>
            <a:endParaRPr lang="pt-BR" sz="800" dirty="0"/>
          </a:p>
        </p:txBody>
      </p:sp>
      <p:sp>
        <p:nvSpPr>
          <p:cNvPr id="15" name="CaixaDeTexto 14">
            <a:extLst>
              <a:ext uri="{FF2B5EF4-FFF2-40B4-BE49-F238E27FC236}">
                <a16:creationId xmlns:a16="http://schemas.microsoft.com/office/drawing/2014/main" id="{68B6DCD5-9F1C-6078-D350-0406D3AD820F}"/>
              </a:ext>
            </a:extLst>
          </p:cNvPr>
          <p:cNvSpPr txBox="1"/>
          <p:nvPr/>
        </p:nvSpPr>
        <p:spPr>
          <a:xfrm>
            <a:off x="4154646" y="3911334"/>
            <a:ext cx="1714974" cy="707886"/>
          </a:xfrm>
          <a:prstGeom prst="rect">
            <a:avLst/>
          </a:prstGeom>
          <a:noFill/>
        </p:spPr>
        <p:txBody>
          <a:bodyPr wrap="square">
            <a:spAutoFit/>
          </a:bodyPr>
          <a:lstStyle/>
          <a:p>
            <a:pPr algn="just"/>
            <a:r>
              <a:rPr lang="pt-BR" sz="800" dirty="0">
                <a:latin typeface="Amasis MT Pro" panose="02040504050005020304" pitchFamily="18" charset="0"/>
              </a:rPr>
              <a:t>O desempenho apresentado pela população do córtex temporal superior foi altamente correlacionado com o padrão correspondente ao de babuínos</a:t>
            </a:r>
          </a:p>
        </p:txBody>
      </p:sp>
      <p:sp>
        <p:nvSpPr>
          <p:cNvPr id="18" name="CaixaDeTexto 17">
            <a:extLst>
              <a:ext uri="{FF2B5EF4-FFF2-40B4-BE49-F238E27FC236}">
                <a16:creationId xmlns:a16="http://schemas.microsoft.com/office/drawing/2014/main" id="{455D7E4C-2DE1-732A-8DCB-14053F52E139}"/>
              </a:ext>
            </a:extLst>
          </p:cNvPr>
          <p:cNvSpPr txBox="1"/>
          <p:nvPr/>
        </p:nvSpPr>
        <p:spPr>
          <a:xfrm>
            <a:off x="6898410" y="362673"/>
            <a:ext cx="1832164" cy="584775"/>
          </a:xfrm>
          <a:prstGeom prst="rect">
            <a:avLst/>
          </a:prstGeom>
          <a:noFill/>
        </p:spPr>
        <p:txBody>
          <a:bodyPr wrap="square">
            <a:spAutoFit/>
          </a:bodyPr>
          <a:lstStyle/>
          <a:p>
            <a:pPr algn="just"/>
            <a:r>
              <a:rPr lang="pt-BR" sz="800" dirty="0">
                <a:latin typeface="Amasis MT Pro" panose="02040504050005020304" pitchFamily="18" charset="0"/>
              </a:rPr>
              <a:t>O desempenho da população do córtex temporal inferior não mostrou forte seletividade para palavras sobre </a:t>
            </a:r>
            <a:r>
              <a:rPr lang="pt-BR" sz="800" dirty="0" err="1">
                <a:latin typeface="Amasis MT Pro" panose="02040504050005020304" pitchFamily="18" charset="0"/>
              </a:rPr>
              <a:t>pseudopalavras</a:t>
            </a:r>
            <a:endParaRPr lang="pt-BR" sz="800" dirty="0">
              <a:latin typeface="Amasis MT Pro" panose="02040504050005020304" pitchFamily="18" charset="0"/>
            </a:endParaRPr>
          </a:p>
        </p:txBody>
      </p:sp>
      <p:sp>
        <p:nvSpPr>
          <p:cNvPr id="20" name="CaixaDeTexto 19">
            <a:extLst>
              <a:ext uri="{FF2B5EF4-FFF2-40B4-BE49-F238E27FC236}">
                <a16:creationId xmlns:a16="http://schemas.microsoft.com/office/drawing/2014/main" id="{68638249-BC9D-D525-DDDA-36FE5A175627}"/>
              </a:ext>
            </a:extLst>
          </p:cNvPr>
          <p:cNvSpPr txBox="1"/>
          <p:nvPr/>
        </p:nvSpPr>
        <p:spPr>
          <a:xfrm>
            <a:off x="6368902" y="4426884"/>
            <a:ext cx="2775098" cy="707886"/>
          </a:xfrm>
          <a:prstGeom prst="rect">
            <a:avLst/>
          </a:prstGeom>
          <a:noFill/>
        </p:spPr>
        <p:txBody>
          <a:bodyPr wrap="square">
            <a:spAutoFit/>
          </a:bodyPr>
          <a:lstStyle/>
          <a:p>
            <a:pPr algn="just"/>
            <a:r>
              <a:rPr lang="pt-BR" sz="800" dirty="0">
                <a:latin typeface="Amasis MT Pro" panose="02040504050005020304" pitchFamily="18" charset="0"/>
              </a:rPr>
              <a:t>Os decodificadores treinados neste subconjunto de sítios neurais tiveram um desempenho melhor do que uma amostra correspondente da população não seletiva restante (em cinza), mas não foram tão bem quanto os decodificadores treinados em toda a população. </a:t>
            </a:r>
          </a:p>
        </p:txBody>
      </p:sp>
    </p:spTree>
    <p:extLst>
      <p:ext uri="{BB962C8B-B14F-4D97-AF65-F5344CB8AC3E}">
        <p14:creationId xmlns:p14="http://schemas.microsoft.com/office/powerpoint/2010/main" val="37147719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1583F464-EF08-4FFF-21FB-75A40288B9A2}"/>
              </a:ext>
            </a:extLst>
          </p:cNvPr>
          <p:cNvSpPr>
            <a:spLocks noGrp="1"/>
          </p:cNvSpPr>
          <p:nvPr>
            <p:ph type="title"/>
          </p:nvPr>
        </p:nvSpPr>
        <p:spPr>
          <a:xfrm>
            <a:off x="1669750" y="27480"/>
            <a:ext cx="5446800" cy="496800"/>
          </a:xfrm>
        </p:spPr>
        <p:txBody>
          <a:bodyPr/>
          <a:lstStyle/>
          <a:p>
            <a:pPr algn="ctr"/>
            <a:r>
              <a:rPr lang="pt-BR" sz="2800" dirty="0"/>
              <a:t>Resultados </a:t>
            </a:r>
          </a:p>
        </p:txBody>
      </p:sp>
      <p:sp>
        <p:nvSpPr>
          <p:cNvPr id="4" name="Título 1">
            <a:extLst>
              <a:ext uri="{FF2B5EF4-FFF2-40B4-BE49-F238E27FC236}">
                <a16:creationId xmlns:a16="http://schemas.microsoft.com/office/drawing/2014/main" id="{53D6B008-1B20-08F8-8A3D-7F681390D5FB}"/>
              </a:ext>
            </a:extLst>
          </p:cNvPr>
          <p:cNvSpPr txBox="1">
            <a:spLocks/>
          </p:cNvSpPr>
          <p:nvPr/>
        </p:nvSpPr>
        <p:spPr>
          <a:xfrm>
            <a:off x="1669750" y="524280"/>
            <a:ext cx="5804500" cy="4968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dk2"/>
              </a:buClr>
              <a:buSzPts val="2500"/>
              <a:buFont typeface="DM Serif Text"/>
              <a:buNone/>
              <a:defRPr sz="2500" b="1" i="0" u="none" strike="noStrike" cap="none">
                <a:solidFill>
                  <a:schemeClr val="dk2"/>
                </a:solidFill>
                <a:latin typeface="DM Serif Text"/>
                <a:ea typeface="DM Serif Text"/>
                <a:cs typeface="DM Serif Text"/>
                <a:sym typeface="DM Serif Text"/>
              </a:defRPr>
            </a:lvl1pPr>
            <a:lvl2pPr marR="0" lvl="1" algn="ctr" rtl="0">
              <a:lnSpc>
                <a:spcPct val="100000"/>
              </a:lnSpc>
              <a:spcBef>
                <a:spcPts val="0"/>
              </a:spcBef>
              <a:spcAft>
                <a:spcPts val="0"/>
              </a:spcAft>
              <a:buClr>
                <a:schemeClr val="dk1"/>
              </a:buClr>
              <a:buSzPts val="2500"/>
              <a:buFont typeface="Averia Libre"/>
              <a:buNone/>
              <a:defRPr sz="2500" b="1" i="0" u="none" strike="noStrike" cap="none">
                <a:solidFill>
                  <a:schemeClr val="dk1"/>
                </a:solidFill>
                <a:latin typeface="Averia Libre"/>
                <a:ea typeface="Averia Libre"/>
                <a:cs typeface="Averia Libre"/>
                <a:sym typeface="Averia Libre"/>
              </a:defRPr>
            </a:lvl2pPr>
            <a:lvl3pPr marR="0" lvl="2" algn="ctr" rtl="0">
              <a:lnSpc>
                <a:spcPct val="100000"/>
              </a:lnSpc>
              <a:spcBef>
                <a:spcPts val="0"/>
              </a:spcBef>
              <a:spcAft>
                <a:spcPts val="0"/>
              </a:spcAft>
              <a:buClr>
                <a:schemeClr val="dk1"/>
              </a:buClr>
              <a:buSzPts val="2500"/>
              <a:buFont typeface="Averia Libre"/>
              <a:buNone/>
              <a:defRPr sz="2500" b="1" i="0" u="none" strike="noStrike" cap="none">
                <a:solidFill>
                  <a:schemeClr val="dk1"/>
                </a:solidFill>
                <a:latin typeface="Averia Libre"/>
                <a:ea typeface="Averia Libre"/>
                <a:cs typeface="Averia Libre"/>
                <a:sym typeface="Averia Libre"/>
              </a:defRPr>
            </a:lvl3pPr>
            <a:lvl4pPr marR="0" lvl="3" algn="ctr" rtl="0">
              <a:lnSpc>
                <a:spcPct val="100000"/>
              </a:lnSpc>
              <a:spcBef>
                <a:spcPts val="0"/>
              </a:spcBef>
              <a:spcAft>
                <a:spcPts val="0"/>
              </a:spcAft>
              <a:buClr>
                <a:schemeClr val="dk1"/>
              </a:buClr>
              <a:buSzPts val="2500"/>
              <a:buFont typeface="Averia Libre"/>
              <a:buNone/>
              <a:defRPr sz="2500" b="1" i="0" u="none" strike="noStrike" cap="none">
                <a:solidFill>
                  <a:schemeClr val="dk1"/>
                </a:solidFill>
                <a:latin typeface="Averia Libre"/>
                <a:ea typeface="Averia Libre"/>
                <a:cs typeface="Averia Libre"/>
                <a:sym typeface="Averia Libre"/>
              </a:defRPr>
            </a:lvl4pPr>
            <a:lvl5pPr marR="0" lvl="4" algn="ctr" rtl="0">
              <a:lnSpc>
                <a:spcPct val="100000"/>
              </a:lnSpc>
              <a:spcBef>
                <a:spcPts val="0"/>
              </a:spcBef>
              <a:spcAft>
                <a:spcPts val="0"/>
              </a:spcAft>
              <a:buClr>
                <a:schemeClr val="dk1"/>
              </a:buClr>
              <a:buSzPts val="2500"/>
              <a:buFont typeface="Averia Libre"/>
              <a:buNone/>
              <a:defRPr sz="2500" b="1" i="0" u="none" strike="noStrike" cap="none">
                <a:solidFill>
                  <a:schemeClr val="dk1"/>
                </a:solidFill>
                <a:latin typeface="Averia Libre"/>
                <a:ea typeface="Averia Libre"/>
                <a:cs typeface="Averia Libre"/>
                <a:sym typeface="Averia Libre"/>
              </a:defRPr>
            </a:lvl5pPr>
            <a:lvl6pPr marR="0" lvl="5" algn="ctr" rtl="0">
              <a:lnSpc>
                <a:spcPct val="100000"/>
              </a:lnSpc>
              <a:spcBef>
                <a:spcPts val="0"/>
              </a:spcBef>
              <a:spcAft>
                <a:spcPts val="0"/>
              </a:spcAft>
              <a:buClr>
                <a:schemeClr val="dk1"/>
              </a:buClr>
              <a:buSzPts val="2500"/>
              <a:buFont typeface="Averia Libre"/>
              <a:buNone/>
              <a:defRPr sz="2500" b="1" i="0" u="none" strike="noStrike" cap="none">
                <a:solidFill>
                  <a:schemeClr val="dk1"/>
                </a:solidFill>
                <a:latin typeface="Averia Libre"/>
                <a:ea typeface="Averia Libre"/>
                <a:cs typeface="Averia Libre"/>
                <a:sym typeface="Averia Libre"/>
              </a:defRPr>
            </a:lvl6pPr>
            <a:lvl7pPr marR="0" lvl="6" algn="ctr" rtl="0">
              <a:lnSpc>
                <a:spcPct val="100000"/>
              </a:lnSpc>
              <a:spcBef>
                <a:spcPts val="0"/>
              </a:spcBef>
              <a:spcAft>
                <a:spcPts val="0"/>
              </a:spcAft>
              <a:buClr>
                <a:schemeClr val="dk1"/>
              </a:buClr>
              <a:buSzPts val="2500"/>
              <a:buFont typeface="Averia Libre"/>
              <a:buNone/>
              <a:defRPr sz="2500" b="1" i="0" u="none" strike="noStrike" cap="none">
                <a:solidFill>
                  <a:schemeClr val="dk1"/>
                </a:solidFill>
                <a:latin typeface="Averia Libre"/>
                <a:ea typeface="Averia Libre"/>
                <a:cs typeface="Averia Libre"/>
                <a:sym typeface="Averia Libre"/>
              </a:defRPr>
            </a:lvl7pPr>
            <a:lvl8pPr marR="0" lvl="7" algn="ctr" rtl="0">
              <a:lnSpc>
                <a:spcPct val="100000"/>
              </a:lnSpc>
              <a:spcBef>
                <a:spcPts val="0"/>
              </a:spcBef>
              <a:spcAft>
                <a:spcPts val="0"/>
              </a:spcAft>
              <a:buClr>
                <a:schemeClr val="dk1"/>
              </a:buClr>
              <a:buSzPts val="2500"/>
              <a:buFont typeface="Averia Libre"/>
              <a:buNone/>
              <a:defRPr sz="2500" b="1" i="0" u="none" strike="noStrike" cap="none">
                <a:solidFill>
                  <a:schemeClr val="dk1"/>
                </a:solidFill>
                <a:latin typeface="Averia Libre"/>
                <a:ea typeface="Averia Libre"/>
                <a:cs typeface="Averia Libre"/>
                <a:sym typeface="Averia Libre"/>
              </a:defRPr>
            </a:lvl8pPr>
            <a:lvl9pPr marR="0" lvl="8" algn="ctr" rtl="0">
              <a:lnSpc>
                <a:spcPct val="100000"/>
              </a:lnSpc>
              <a:spcBef>
                <a:spcPts val="0"/>
              </a:spcBef>
              <a:spcAft>
                <a:spcPts val="0"/>
              </a:spcAft>
              <a:buClr>
                <a:schemeClr val="dk1"/>
              </a:buClr>
              <a:buSzPts val="2500"/>
              <a:buFont typeface="Averia Libre"/>
              <a:buNone/>
              <a:defRPr sz="2500" b="1" i="0" u="none" strike="noStrike" cap="none">
                <a:solidFill>
                  <a:schemeClr val="dk1"/>
                </a:solidFill>
                <a:latin typeface="Averia Libre"/>
                <a:ea typeface="Averia Libre"/>
                <a:cs typeface="Averia Libre"/>
                <a:sym typeface="Averia Libre"/>
              </a:defRPr>
            </a:lvl9pPr>
          </a:lstStyle>
          <a:p>
            <a:pPr algn="ctr"/>
            <a:r>
              <a:rPr lang="pt-BR" sz="2000" dirty="0">
                <a:solidFill>
                  <a:schemeClr val="tx2">
                    <a:lumMod val="75000"/>
                  </a:schemeClr>
                </a:solidFill>
              </a:rPr>
              <a:t>Tarefas processamento ortográfico invariante</a:t>
            </a:r>
          </a:p>
        </p:txBody>
      </p:sp>
      <p:pic>
        <p:nvPicPr>
          <p:cNvPr id="6" name="Imagem 5">
            <a:extLst>
              <a:ext uri="{FF2B5EF4-FFF2-40B4-BE49-F238E27FC236}">
                <a16:creationId xmlns:a16="http://schemas.microsoft.com/office/drawing/2014/main" id="{0ECA030A-5014-8A65-E293-C6C22BF923F3}"/>
              </a:ext>
            </a:extLst>
          </p:cNvPr>
          <p:cNvPicPr>
            <a:picLocks noChangeAspect="1"/>
          </p:cNvPicPr>
          <p:nvPr/>
        </p:nvPicPr>
        <p:blipFill>
          <a:blip r:embed="rId2"/>
          <a:stretch>
            <a:fillRect/>
          </a:stretch>
        </p:blipFill>
        <p:spPr>
          <a:xfrm>
            <a:off x="1470669" y="1289280"/>
            <a:ext cx="6202661" cy="2955956"/>
          </a:xfrm>
          <a:prstGeom prst="rect">
            <a:avLst/>
          </a:prstGeom>
        </p:spPr>
      </p:pic>
      <p:sp>
        <p:nvSpPr>
          <p:cNvPr id="7" name="CaixaDeTexto 6">
            <a:extLst>
              <a:ext uri="{FF2B5EF4-FFF2-40B4-BE49-F238E27FC236}">
                <a16:creationId xmlns:a16="http://schemas.microsoft.com/office/drawing/2014/main" id="{7EA9C49E-EDC9-2C5D-D06A-086185B31890}"/>
              </a:ext>
            </a:extLst>
          </p:cNvPr>
          <p:cNvSpPr txBox="1"/>
          <p:nvPr/>
        </p:nvSpPr>
        <p:spPr>
          <a:xfrm>
            <a:off x="1127561" y="693515"/>
            <a:ext cx="542189" cy="923330"/>
          </a:xfrm>
          <a:prstGeom prst="rect">
            <a:avLst/>
          </a:prstGeom>
          <a:noFill/>
        </p:spPr>
        <p:txBody>
          <a:bodyPr wrap="square" rtlCol="0">
            <a:spAutoFit/>
          </a:bodyPr>
          <a:lstStyle/>
          <a:p>
            <a:r>
              <a:rPr lang="pt-BR" sz="5400" dirty="0">
                <a:latin typeface="DM Serif Text" pitchFamily="2" charset="0"/>
              </a:rPr>
              <a:t>3</a:t>
            </a:r>
          </a:p>
        </p:txBody>
      </p:sp>
      <p:sp>
        <p:nvSpPr>
          <p:cNvPr id="9" name="CaixaDeTexto 8">
            <a:extLst>
              <a:ext uri="{FF2B5EF4-FFF2-40B4-BE49-F238E27FC236}">
                <a16:creationId xmlns:a16="http://schemas.microsoft.com/office/drawing/2014/main" id="{8E08AD78-382B-2B42-6CE4-0DB7DEFC3DBE}"/>
              </a:ext>
            </a:extLst>
          </p:cNvPr>
          <p:cNvSpPr txBox="1"/>
          <p:nvPr/>
        </p:nvSpPr>
        <p:spPr>
          <a:xfrm>
            <a:off x="1470669" y="4434554"/>
            <a:ext cx="6346688" cy="369332"/>
          </a:xfrm>
          <a:prstGeom prst="rect">
            <a:avLst/>
          </a:prstGeom>
          <a:noFill/>
        </p:spPr>
        <p:txBody>
          <a:bodyPr wrap="square">
            <a:spAutoFit/>
          </a:bodyPr>
          <a:lstStyle/>
          <a:p>
            <a:r>
              <a:rPr lang="pt-BR" sz="900" dirty="0">
                <a:latin typeface="Amasis MT Pro" panose="02040504050005020304" pitchFamily="18" charset="0"/>
              </a:rPr>
              <a:t>3a. A camada simulada do córtex temporal inferior (em vermelho), supera significativamente as camadas anteriores (que seria V1, V2 e V4) em todas essas tarefas de discriminação ortográfica invariável. </a:t>
            </a:r>
          </a:p>
        </p:txBody>
      </p:sp>
    </p:spTree>
    <p:extLst>
      <p:ext uri="{BB962C8B-B14F-4D97-AF65-F5344CB8AC3E}">
        <p14:creationId xmlns:p14="http://schemas.microsoft.com/office/powerpoint/2010/main" val="2798935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9B535AD3-4F64-DDB9-CC7C-C5BA0F4104FA}"/>
              </a:ext>
            </a:extLst>
          </p:cNvPr>
          <p:cNvSpPr>
            <a:spLocks noGrp="1"/>
          </p:cNvSpPr>
          <p:nvPr>
            <p:ph type="title"/>
          </p:nvPr>
        </p:nvSpPr>
        <p:spPr>
          <a:xfrm>
            <a:off x="1669750" y="27480"/>
            <a:ext cx="5446800" cy="496800"/>
          </a:xfrm>
        </p:spPr>
        <p:txBody>
          <a:bodyPr/>
          <a:lstStyle/>
          <a:p>
            <a:pPr algn="ctr"/>
            <a:r>
              <a:rPr lang="pt-BR" sz="2800" dirty="0"/>
              <a:t>Resultados </a:t>
            </a:r>
          </a:p>
        </p:txBody>
      </p:sp>
      <p:sp>
        <p:nvSpPr>
          <p:cNvPr id="5" name="Título 1">
            <a:extLst>
              <a:ext uri="{FF2B5EF4-FFF2-40B4-BE49-F238E27FC236}">
                <a16:creationId xmlns:a16="http://schemas.microsoft.com/office/drawing/2014/main" id="{E8703818-CDB8-1736-348E-074613AD800E}"/>
              </a:ext>
            </a:extLst>
          </p:cNvPr>
          <p:cNvSpPr txBox="1">
            <a:spLocks/>
          </p:cNvSpPr>
          <p:nvPr/>
        </p:nvSpPr>
        <p:spPr>
          <a:xfrm>
            <a:off x="1669750" y="524280"/>
            <a:ext cx="5804500" cy="4968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dk2"/>
              </a:buClr>
              <a:buSzPts val="2500"/>
              <a:buFont typeface="DM Serif Text"/>
              <a:buNone/>
              <a:defRPr sz="2500" b="1" i="0" u="none" strike="noStrike" cap="none">
                <a:solidFill>
                  <a:schemeClr val="dk2"/>
                </a:solidFill>
                <a:latin typeface="DM Serif Text"/>
                <a:ea typeface="DM Serif Text"/>
                <a:cs typeface="DM Serif Text"/>
                <a:sym typeface="DM Serif Text"/>
              </a:defRPr>
            </a:lvl1pPr>
            <a:lvl2pPr marR="0" lvl="1" algn="ctr" rtl="0">
              <a:lnSpc>
                <a:spcPct val="100000"/>
              </a:lnSpc>
              <a:spcBef>
                <a:spcPts val="0"/>
              </a:spcBef>
              <a:spcAft>
                <a:spcPts val="0"/>
              </a:spcAft>
              <a:buClr>
                <a:schemeClr val="dk1"/>
              </a:buClr>
              <a:buSzPts val="2500"/>
              <a:buFont typeface="Averia Libre"/>
              <a:buNone/>
              <a:defRPr sz="2500" b="1" i="0" u="none" strike="noStrike" cap="none">
                <a:solidFill>
                  <a:schemeClr val="dk1"/>
                </a:solidFill>
                <a:latin typeface="Averia Libre"/>
                <a:ea typeface="Averia Libre"/>
                <a:cs typeface="Averia Libre"/>
                <a:sym typeface="Averia Libre"/>
              </a:defRPr>
            </a:lvl2pPr>
            <a:lvl3pPr marR="0" lvl="2" algn="ctr" rtl="0">
              <a:lnSpc>
                <a:spcPct val="100000"/>
              </a:lnSpc>
              <a:spcBef>
                <a:spcPts val="0"/>
              </a:spcBef>
              <a:spcAft>
                <a:spcPts val="0"/>
              </a:spcAft>
              <a:buClr>
                <a:schemeClr val="dk1"/>
              </a:buClr>
              <a:buSzPts val="2500"/>
              <a:buFont typeface="Averia Libre"/>
              <a:buNone/>
              <a:defRPr sz="2500" b="1" i="0" u="none" strike="noStrike" cap="none">
                <a:solidFill>
                  <a:schemeClr val="dk1"/>
                </a:solidFill>
                <a:latin typeface="Averia Libre"/>
                <a:ea typeface="Averia Libre"/>
                <a:cs typeface="Averia Libre"/>
                <a:sym typeface="Averia Libre"/>
              </a:defRPr>
            </a:lvl3pPr>
            <a:lvl4pPr marR="0" lvl="3" algn="ctr" rtl="0">
              <a:lnSpc>
                <a:spcPct val="100000"/>
              </a:lnSpc>
              <a:spcBef>
                <a:spcPts val="0"/>
              </a:spcBef>
              <a:spcAft>
                <a:spcPts val="0"/>
              </a:spcAft>
              <a:buClr>
                <a:schemeClr val="dk1"/>
              </a:buClr>
              <a:buSzPts val="2500"/>
              <a:buFont typeface="Averia Libre"/>
              <a:buNone/>
              <a:defRPr sz="2500" b="1" i="0" u="none" strike="noStrike" cap="none">
                <a:solidFill>
                  <a:schemeClr val="dk1"/>
                </a:solidFill>
                <a:latin typeface="Averia Libre"/>
                <a:ea typeface="Averia Libre"/>
                <a:cs typeface="Averia Libre"/>
                <a:sym typeface="Averia Libre"/>
              </a:defRPr>
            </a:lvl4pPr>
            <a:lvl5pPr marR="0" lvl="4" algn="ctr" rtl="0">
              <a:lnSpc>
                <a:spcPct val="100000"/>
              </a:lnSpc>
              <a:spcBef>
                <a:spcPts val="0"/>
              </a:spcBef>
              <a:spcAft>
                <a:spcPts val="0"/>
              </a:spcAft>
              <a:buClr>
                <a:schemeClr val="dk1"/>
              </a:buClr>
              <a:buSzPts val="2500"/>
              <a:buFont typeface="Averia Libre"/>
              <a:buNone/>
              <a:defRPr sz="2500" b="1" i="0" u="none" strike="noStrike" cap="none">
                <a:solidFill>
                  <a:schemeClr val="dk1"/>
                </a:solidFill>
                <a:latin typeface="Averia Libre"/>
                <a:ea typeface="Averia Libre"/>
                <a:cs typeface="Averia Libre"/>
                <a:sym typeface="Averia Libre"/>
              </a:defRPr>
            </a:lvl5pPr>
            <a:lvl6pPr marR="0" lvl="5" algn="ctr" rtl="0">
              <a:lnSpc>
                <a:spcPct val="100000"/>
              </a:lnSpc>
              <a:spcBef>
                <a:spcPts val="0"/>
              </a:spcBef>
              <a:spcAft>
                <a:spcPts val="0"/>
              </a:spcAft>
              <a:buClr>
                <a:schemeClr val="dk1"/>
              </a:buClr>
              <a:buSzPts val="2500"/>
              <a:buFont typeface="Averia Libre"/>
              <a:buNone/>
              <a:defRPr sz="2500" b="1" i="0" u="none" strike="noStrike" cap="none">
                <a:solidFill>
                  <a:schemeClr val="dk1"/>
                </a:solidFill>
                <a:latin typeface="Averia Libre"/>
                <a:ea typeface="Averia Libre"/>
                <a:cs typeface="Averia Libre"/>
                <a:sym typeface="Averia Libre"/>
              </a:defRPr>
            </a:lvl6pPr>
            <a:lvl7pPr marR="0" lvl="6" algn="ctr" rtl="0">
              <a:lnSpc>
                <a:spcPct val="100000"/>
              </a:lnSpc>
              <a:spcBef>
                <a:spcPts val="0"/>
              </a:spcBef>
              <a:spcAft>
                <a:spcPts val="0"/>
              </a:spcAft>
              <a:buClr>
                <a:schemeClr val="dk1"/>
              </a:buClr>
              <a:buSzPts val="2500"/>
              <a:buFont typeface="Averia Libre"/>
              <a:buNone/>
              <a:defRPr sz="2500" b="1" i="0" u="none" strike="noStrike" cap="none">
                <a:solidFill>
                  <a:schemeClr val="dk1"/>
                </a:solidFill>
                <a:latin typeface="Averia Libre"/>
                <a:ea typeface="Averia Libre"/>
                <a:cs typeface="Averia Libre"/>
                <a:sym typeface="Averia Libre"/>
              </a:defRPr>
            </a:lvl7pPr>
            <a:lvl8pPr marR="0" lvl="7" algn="ctr" rtl="0">
              <a:lnSpc>
                <a:spcPct val="100000"/>
              </a:lnSpc>
              <a:spcBef>
                <a:spcPts val="0"/>
              </a:spcBef>
              <a:spcAft>
                <a:spcPts val="0"/>
              </a:spcAft>
              <a:buClr>
                <a:schemeClr val="dk1"/>
              </a:buClr>
              <a:buSzPts val="2500"/>
              <a:buFont typeface="Averia Libre"/>
              <a:buNone/>
              <a:defRPr sz="2500" b="1" i="0" u="none" strike="noStrike" cap="none">
                <a:solidFill>
                  <a:schemeClr val="dk1"/>
                </a:solidFill>
                <a:latin typeface="Averia Libre"/>
                <a:ea typeface="Averia Libre"/>
                <a:cs typeface="Averia Libre"/>
                <a:sym typeface="Averia Libre"/>
              </a:defRPr>
            </a:lvl8pPr>
            <a:lvl9pPr marR="0" lvl="8" algn="ctr" rtl="0">
              <a:lnSpc>
                <a:spcPct val="100000"/>
              </a:lnSpc>
              <a:spcBef>
                <a:spcPts val="0"/>
              </a:spcBef>
              <a:spcAft>
                <a:spcPts val="0"/>
              </a:spcAft>
              <a:buClr>
                <a:schemeClr val="dk1"/>
              </a:buClr>
              <a:buSzPts val="2500"/>
              <a:buFont typeface="Averia Libre"/>
              <a:buNone/>
              <a:defRPr sz="2500" b="1" i="0" u="none" strike="noStrike" cap="none">
                <a:solidFill>
                  <a:schemeClr val="dk1"/>
                </a:solidFill>
                <a:latin typeface="Averia Libre"/>
                <a:ea typeface="Averia Libre"/>
                <a:cs typeface="Averia Libre"/>
                <a:sym typeface="Averia Libre"/>
              </a:defRPr>
            </a:lvl9pPr>
          </a:lstStyle>
          <a:p>
            <a:pPr algn="ctr"/>
            <a:r>
              <a:rPr lang="pt-BR" sz="2000" dirty="0">
                <a:solidFill>
                  <a:schemeClr val="tx2">
                    <a:lumMod val="75000"/>
                  </a:schemeClr>
                </a:solidFill>
              </a:rPr>
              <a:t>Tarefas processamento ortográfico invariante</a:t>
            </a:r>
          </a:p>
        </p:txBody>
      </p:sp>
      <p:pic>
        <p:nvPicPr>
          <p:cNvPr id="7" name="Imagem 6">
            <a:extLst>
              <a:ext uri="{FF2B5EF4-FFF2-40B4-BE49-F238E27FC236}">
                <a16:creationId xmlns:a16="http://schemas.microsoft.com/office/drawing/2014/main" id="{BDDCDFAE-4FF6-8BD5-F5F8-D68E1D7448B3}"/>
              </a:ext>
            </a:extLst>
          </p:cNvPr>
          <p:cNvPicPr>
            <a:picLocks noChangeAspect="1"/>
          </p:cNvPicPr>
          <p:nvPr/>
        </p:nvPicPr>
        <p:blipFill>
          <a:blip r:embed="rId2"/>
          <a:stretch>
            <a:fillRect/>
          </a:stretch>
        </p:blipFill>
        <p:spPr>
          <a:xfrm>
            <a:off x="590273" y="1371364"/>
            <a:ext cx="3101617" cy="2400771"/>
          </a:xfrm>
          <a:prstGeom prst="rect">
            <a:avLst/>
          </a:prstGeom>
        </p:spPr>
      </p:pic>
      <p:pic>
        <p:nvPicPr>
          <p:cNvPr id="9" name="Imagem 8">
            <a:extLst>
              <a:ext uri="{FF2B5EF4-FFF2-40B4-BE49-F238E27FC236}">
                <a16:creationId xmlns:a16="http://schemas.microsoft.com/office/drawing/2014/main" id="{7723735D-87AD-6827-F54E-5B62B849E141}"/>
              </a:ext>
            </a:extLst>
          </p:cNvPr>
          <p:cNvPicPr>
            <a:picLocks noChangeAspect="1"/>
          </p:cNvPicPr>
          <p:nvPr/>
        </p:nvPicPr>
        <p:blipFill>
          <a:blip r:embed="rId3"/>
          <a:stretch>
            <a:fillRect/>
          </a:stretch>
        </p:blipFill>
        <p:spPr>
          <a:xfrm>
            <a:off x="5242331" y="1371364"/>
            <a:ext cx="2861539" cy="2400771"/>
          </a:xfrm>
          <a:prstGeom prst="rect">
            <a:avLst/>
          </a:prstGeom>
        </p:spPr>
      </p:pic>
      <p:sp>
        <p:nvSpPr>
          <p:cNvPr id="10" name="CaixaDeTexto 9">
            <a:extLst>
              <a:ext uri="{FF2B5EF4-FFF2-40B4-BE49-F238E27FC236}">
                <a16:creationId xmlns:a16="http://schemas.microsoft.com/office/drawing/2014/main" id="{6AD768F5-FE27-83A3-F69B-82196898FDDB}"/>
              </a:ext>
            </a:extLst>
          </p:cNvPr>
          <p:cNvSpPr txBox="1"/>
          <p:nvPr/>
        </p:nvSpPr>
        <p:spPr>
          <a:xfrm>
            <a:off x="205740" y="909699"/>
            <a:ext cx="542189" cy="923330"/>
          </a:xfrm>
          <a:prstGeom prst="rect">
            <a:avLst/>
          </a:prstGeom>
          <a:noFill/>
        </p:spPr>
        <p:txBody>
          <a:bodyPr wrap="square" rtlCol="0">
            <a:spAutoFit/>
          </a:bodyPr>
          <a:lstStyle/>
          <a:p>
            <a:r>
              <a:rPr lang="pt-BR" sz="5400" dirty="0">
                <a:latin typeface="DM Serif Text" pitchFamily="2" charset="0"/>
              </a:rPr>
              <a:t>3</a:t>
            </a:r>
          </a:p>
        </p:txBody>
      </p:sp>
      <p:sp>
        <p:nvSpPr>
          <p:cNvPr id="8" name="CaixaDeTexto 7">
            <a:extLst>
              <a:ext uri="{FF2B5EF4-FFF2-40B4-BE49-F238E27FC236}">
                <a16:creationId xmlns:a16="http://schemas.microsoft.com/office/drawing/2014/main" id="{3CF7EAE3-031B-5C42-BA36-4FE61D3D0DA9}"/>
              </a:ext>
            </a:extLst>
          </p:cNvPr>
          <p:cNvSpPr txBox="1"/>
          <p:nvPr/>
        </p:nvSpPr>
        <p:spPr>
          <a:xfrm>
            <a:off x="205740" y="3772135"/>
            <a:ext cx="4217404" cy="1200329"/>
          </a:xfrm>
          <a:prstGeom prst="rect">
            <a:avLst/>
          </a:prstGeom>
          <a:noFill/>
        </p:spPr>
        <p:txBody>
          <a:bodyPr wrap="square">
            <a:spAutoFit/>
          </a:bodyPr>
          <a:lstStyle/>
          <a:p>
            <a:pPr algn="just"/>
            <a:r>
              <a:rPr lang="pt-BR" sz="800" dirty="0">
                <a:latin typeface="Amasis MT Pro" panose="02040504050005020304" pitchFamily="18" charset="0"/>
              </a:rPr>
              <a:t>Figura 3b mostra um mapa de calor de índices de seletividade significativos para todos os sítios neurais e testes comportamentais. Cada linha corresponde a um teste comportamental e cada coluna a um único sítio neural de córtex temporal inferior. - As caixas preenchidas indicam seletividade estatisticamente significativa. O histograma acima mostra o número de testes comportamentais para os quais cada sítio neural exibiu seletividade. Os sítios neurais são ordenados pelo aumento dos testes; e o histograma à direita mostra a proporção de sítios neurais exibindo seletividade para cada teste; os testes comportamentais são ordenados alfabeticamente dentro de cada grupo de tarefas (identificação de letras em laranja, identificação de bigramas em azul e classificação de palavras em cinza).</a:t>
            </a:r>
          </a:p>
        </p:txBody>
      </p:sp>
      <p:sp>
        <p:nvSpPr>
          <p:cNvPr id="11" name="CaixaDeTexto 10">
            <a:extLst>
              <a:ext uri="{FF2B5EF4-FFF2-40B4-BE49-F238E27FC236}">
                <a16:creationId xmlns:a16="http://schemas.microsoft.com/office/drawing/2014/main" id="{FBD4D0B5-6133-3EB3-CCB2-7D0D2BF1C893}"/>
              </a:ext>
            </a:extLst>
          </p:cNvPr>
          <p:cNvSpPr txBox="1"/>
          <p:nvPr/>
        </p:nvSpPr>
        <p:spPr>
          <a:xfrm>
            <a:off x="4995814" y="4157555"/>
            <a:ext cx="3354572" cy="461665"/>
          </a:xfrm>
          <a:prstGeom prst="rect">
            <a:avLst/>
          </a:prstGeom>
          <a:noFill/>
        </p:spPr>
        <p:txBody>
          <a:bodyPr wrap="square">
            <a:spAutoFit/>
          </a:bodyPr>
          <a:lstStyle/>
          <a:p>
            <a:r>
              <a:rPr lang="pt-BR" sz="800" dirty="0">
                <a:latin typeface="Amasis MT Pro" panose="02040504050005020304" pitchFamily="18" charset="0"/>
              </a:rPr>
              <a:t>Figura 3c. As populações do córtex superam consistentemente V4 em toda a faixa testada de tamanhos de estímulo (pequeno, médio e grande).</a:t>
            </a:r>
          </a:p>
        </p:txBody>
      </p:sp>
    </p:spTree>
    <p:extLst>
      <p:ext uri="{BB962C8B-B14F-4D97-AF65-F5344CB8AC3E}">
        <p14:creationId xmlns:p14="http://schemas.microsoft.com/office/powerpoint/2010/main" val="41088160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44EBA095-BFCD-7747-78F6-1C755AE81049}"/>
              </a:ext>
            </a:extLst>
          </p:cNvPr>
          <p:cNvSpPr>
            <a:spLocks noGrp="1"/>
          </p:cNvSpPr>
          <p:nvPr>
            <p:ph type="title"/>
          </p:nvPr>
        </p:nvSpPr>
        <p:spPr>
          <a:xfrm>
            <a:off x="1669750" y="27480"/>
            <a:ext cx="5446800" cy="496800"/>
          </a:xfrm>
        </p:spPr>
        <p:txBody>
          <a:bodyPr/>
          <a:lstStyle/>
          <a:p>
            <a:pPr algn="ctr"/>
            <a:r>
              <a:rPr lang="pt-BR" sz="2800" dirty="0"/>
              <a:t>Resultados </a:t>
            </a:r>
          </a:p>
        </p:txBody>
      </p:sp>
      <p:sp>
        <p:nvSpPr>
          <p:cNvPr id="5" name="Título 1">
            <a:extLst>
              <a:ext uri="{FF2B5EF4-FFF2-40B4-BE49-F238E27FC236}">
                <a16:creationId xmlns:a16="http://schemas.microsoft.com/office/drawing/2014/main" id="{FA1E1A59-0049-5917-1EDD-39261078BF8F}"/>
              </a:ext>
            </a:extLst>
          </p:cNvPr>
          <p:cNvSpPr txBox="1">
            <a:spLocks/>
          </p:cNvSpPr>
          <p:nvPr/>
        </p:nvSpPr>
        <p:spPr>
          <a:xfrm>
            <a:off x="1669750" y="524280"/>
            <a:ext cx="5804500" cy="4968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dk2"/>
              </a:buClr>
              <a:buSzPts val="2500"/>
              <a:buFont typeface="DM Serif Text"/>
              <a:buNone/>
              <a:defRPr sz="2500" b="1" i="0" u="none" strike="noStrike" cap="none">
                <a:solidFill>
                  <a:schemeClr val="dk2"/>
                </a:solidFill>
                <a:latin typeface="DM Serif Text"/>
                <a:ea typeface="DM Serif Text"/>
                <a:cs typeface="DM Serif Text"/>
                <a:sym typeface="DM Serif Text"/>
              </a:defRPr>
            </a:lvl1pPr>
            <a:lvl2pPr marR="0" lvl="1" algn="ctr" rtl="0">
              <a:lnSpc>
                <a:spcPct val="100000"/>
              </a:lnSpc>
              <a:spcBef>
                <a:spcPts val="0"/>
              </a:spcBef>
              <a:spcAft>
                <a:spcPts val="0"/>
              </a:spcAft>
              <a:buClr>
                <a:schemeClr val="dk1"/>
              </a:buClr>
              <a:buSzPts val="2500"/>
              <a:buFont typeface="Averia Libre"/>
              <a:buNone/>
              <a:defRPr sz="2500" b="1" i="0" u="none" strike="noStrike" cap="none">
                <a:solidFill>
                  <a:schemeClr val="dk1"/>
                </a:solidFill>
                <a:latin typeface="Averia Libre"/>
                <a:ea typeface="Averia Libre"/>
                <a:cs typeface="Averia Libre"/>
                <a:sym typeface="Averia Libre"/>
              </a:defRPr>
            </a:lvl2pPr>
            <a:lvl3pPr marR="0" lvl="2" algn="ctr" rtl="0">
              <a:lnSpc>
                <a:spcPct val="100000"/>
              </a:lnSpc>
              <a:spcBef>
                <a:spcPts val="0"/>
              </a:spcBef>
              <a:spcAft>
                <a:spcPts val="0"/>
              </a:spcAft>
              <a:buClr>
                <a:schemeClr val="dk1"/>
              </a:buClr>
              <a:buSzPts val="2500"/>
              <a:buFont typeface="Averia Libre"/>
              <a:buNone/>
              <a:defRPr sz="2500" b="1" i="0" u="none" strike="noStrike" cap="none">
                <a:solidFill>
                  <a:schemeClr val="dk1"/>
                </a:solidFill>
                <a:latin typeface="Averia Libre"/>
                <a:ea typeface="Averia Libre"/>
                <a:cs typeface="Averia Libre"/>
                <a:sym typeface="Averia Libre"/>
              </a:defRPr>
            </a:lvl3pPr>
            <a:lvl4pPr marR="0" lvl="3" algn="ctr" rtl="0">
              <a:lnSpc>
                <a:spcPct val="100000"/>
              </a:lnSpc>
              <a:spcBef>
                <a:spcPts val="0"/>
              </a:spcBef>
              <a:spcAft>
                <a:spcPts val="0"/>
              </a:spcAft>
              <a:buClr>
                <a:schemeClr val="dk1"/>
              </a:buClr>
              <a:buSzPts val="2500"/>
              <a:buFont typeface="Averia Libre"/>
              <a:buNone/>
              <a:defRPr sz="2500" b="1" i="0" u="none" strike="noStrike" cap="none">
                <a:solidFill>
                  <a:schemeClr val="dk1"/>
                </a:solidFill>
                <a:latin typeface="Averia Libre"/>
                <a:ea typeface="Averia Libre"/>
                <a:cs typeface="Averia Libre"/>
                <a:sym typeface="Averia Libre"/>
              </a:defRPr>
            </a:lvl4pPr>
            <a:lvl5pPr marR="0" lvl="4" algn="ctr" rtl="0">
              <a:lnSpc>
                <a:spcPct val="100000"/>
              </a:lnSpc>
              <a:spcBef>
                <a:spcPts val="0"/>
              </a:spcBef>
              <a:spcAft>
                <a:spcPts val="0"/>
              </a:spcAft>
              <a:buClr>
                <a:schemeClr val="dk1"/>
              </a:buClr>
              <a:buSzPts val="2500"/>
              <a:buFont typeface="Averia Libre"/>
              <a:buNone/>
              <a:defRPr sz="2500" b="1" i="0" u="none" strike="noStrike" cap="none">
                <a:solidFill>
                  <a:schemeClr val="dk1"/>
                </a:solidFill>
                <a:latin typeface="Averia Libre"/>
                <a:ea typeface="Averia Libre"/>
                <a:cs typeface="Averia Libre"/>
                <a:sym typeface="Averia Libre"/>
              </a:defRPr>
            </a:lvl5pPr>
            <a:lvl6pPr marR="0" lvl="5" algn="ctr" rtl="0">
              <a:lnSpc>
                <a:spcPct val="100000"/>
              </a:lnSpc>
              <a:spcBef>
                <a:spcPts val="0"/>
              </a:spcBef>
              <a:spcAft>
                <a:spcPts val="0"/>
              </a:spcAft>
              <a:buClr>
                <a:schemeClr val="dk1"/>
              </a:buClr>
              <a:buSzPts val="2500"/>
              <a:buFont typeface="Averia Libre"/>
              <a:buNone/>
              <a:defRPr sz="2500" b="1" i="0" u="none" strike="noStrike" cap="none">
                <a:solidFill>
                  <a:schemeClr val="dk1"/>
                </a:solidFill>
                <a:latin typeface="Averia Libre"/>
                <a:ea typeface="Averia Libre"/>
                <a:cs typeface="Averia Libre"/>
                <a:sym typeface="Averia Libre"/>
              </a:defRPr>
            </a:lvl6pPr>
            <a:lvl7pPr marR="0" lvl="6" algn="ctr" rtl="0">
              <a:lnSpc>
                <a:spcPct val="100000"/>
              </a:lnSpc>
              <a:spcBef>
                <a:spcPts val="0"/>
              </a:spcBef>
              <a:spcAft>
                <a:spcPts val="0"/>
              </a:spcAft>
              <a:buClr>
                <a:schemeClr val="dk1"/>
              </a:buClr>
              <a:buSzPts val="2500"/>
              <a:buFont typeface="Averia Libre"/>
              <a:buNone/>
              <a:defRPr sz="2500" b="1" i="0" u="none" strike="noStrike" cap="none">
                <a:solidFill>
                  <a:schemeClr val="dk1"/>
                </a:solidFill>
                <a:latin typeface="Averia Libre"/>
                <a:ea typeface="Averia Libre"/>
                <a:cs typeface="Averia Libre"/>
                <a:sym typeface="Averia Libre"/>
              </a:defRPr>
            </a:lvl7pPr>
            <a:lvl8pPr marR="0" lvl="7" algn="ctr" rtl="0">
              <a:lnSpc>
                <a:spcPct val="100000"/>
              </a:lnSpc>
              <a:spcBef>
                <a:spcPts val="0"/>
              </a:spcBef>
              <a:spcAft>
                <a:spcPts val="0"/>
              </a:spcAft>
              <a:buClr>
                <a:schemeClr val="dk1"/>
              </a:buClr>
              <a:buSzPts val="2500"/>
              <a:buFont typeface="Averia Libre"/>
              <a:buNone/>
              <a:defRPr sz="2500" b="1" i="0" u="none" strike="noStrike" cap="none">
                <a:solidFill>
                  <a:schemeClr val="dk1"/>
                </a:solidFill>
                <a:latin typeface="Averia Libre"/>
                <a:ea typeface="Averia Libre"/>
                <a:cs typeface="Averia Libre"/>
                <a:sym typeface="Averia Libre"/>
              </a:defRPr>
            </a:lvl8pPr>
            <a:lvl9pPr marR="0" lvl="8" algn="ctr" rtl="0">
              <a:lnSpc>
                <a:spcPct val="100000"/>
              </a:lnSpc>
              <a:spcBef>
                <a:spcPts val="0"/>
              </a:spcBef>
              <a:spcAft>
                <a:spcPts val="0"/>
              </a:spcAft>
              <a:buClr>
                <a:schemeClr val="dk1"/>
              </a:buClr>
              <a:buSzPts val="2500"/>
              <a:buFont typeface="Averia Libre"/>
              <a:buNone/>
              <a:defRPr sz="2500" b="1" i="0" u="none" strike="noStrike" cap="none">
                <a:solidFill>
                  <a:schemeClr val="dk1"/>
                </a:solidFill>
                <a:latin typeface="Averia Libre"/>
                <a:ea typeface="Averia Libre"/>
                <a:cs typeface="Averia Libre"/>
                <a:sym typeface="Averia Libre"/>
              </a:defRPr>
            </a:lvl9pPr>
          </a:lstStyle>
          <a:p>
            <a:pPr algn="ctr"/>
            <a:r>
              <a:rPr lang="pt-BR" sz="2000" dirty="0">
                <a:solidFill>
                  <a:schemeClr val="tx2">
                    <a:lumMod val="75000"/>
                  </a:schemeClr>
                </a:solidFill>
              </a:rPr>
              <a:t>Codificação do estímulo ortográfico</a:t>
            </a:r>
          </a:p>
        </p:txBody>
      </p:sp>
      <p:pic>
        <p:nvPicPr>
          <p:cNvPr id="7" name="Imagem 6">
            <a:extLst>
              <a:ext uri="{FF2B5EF4-FFF2-40B4-BE49-F238E27FC236}">
                <a16:creationId xmlns:a16="http://schemas.microsoft.com/office/drawing/2014/main" id="{7EF51196-081C-0D01-52B5-FF4F2669D668}"/>
              </a:ext>
            </a:extLst>
          </p:cNvPr>
          <p:cNvPicPr>
            <a:picLocks noChangeAspect="1"/>
          </p:cNvPicPr>
          <p:nvPr/>
        </p:nvPicPr>
        <p:blipFill>
          <a:blip r:embed="rId2"/>
          <a:stretch>
            <a:fillRect/>
          </a:stretch>
        </p:blipFill>
        <p:spPr>
          <a:xfrm>
            <a:off x="318001" y="1133275"/>
            <a:ext cx="1755538" cy="2829320"/>
          </a:xfrm>
          <a:prstGeom prst="rect">
            <a:avLst/>
          </a:prstGeom>
        </p:spPr>
      </p:pic>
      <p:pic>
        <p:nvPicPr>
          <p:cNvPr id="9" name="Imagem 8">
            <a:extLst>
              <a:ext uri="{FF2B5EF4-FFF2-40B4-BE49-F238E27FC236}">
                <a16:creationId xmlns:a16="http://schemas.microsoft.com/office/drawing/2014/main" id="{6D01AC41-1AE9-D7B8-6F6D-971F40809994}"/>
              </a:ext>
            </a:extLst>
          </p:cNvPr>
          <p:cNvPicPr>
            <a:picLocks noChangeAspect="1"/>
          </p:cNvPicPr>
          <p:nvPr/>
        </p:nvPicPr>
        <p:blipFill>
          <a:blip r:embed="rId3"/>
          <a:stretch>
            <a:fillRect/>
          </a:stretch>
        </p:blipFill>
        <p:spPr>
          <a:xfrm>
            <a:off x="2507877" y="1133275"/>
            <a:ext cx="1629784" cy="2829320"/>
          </a:xfrm>
          <a:prstGeom prst="rect">
            <a:avLst/>
          </a:prstGeom>
        </p:spPr>
      </p:pic>
      <p:pic>
        <p:nvPicPr>
          <p:cNvPr id="11" name="Imagem 10">
            <a:extLst>
              <a:ext uri="{FF2B5EF4-FFF2-40B4-BE49-F238E27FC236}">
                <a16:creationId xmlns:a16="http://schemas.microsoft.com/office/drawing/2014/main" id="{637526BF-9686-A4A6-029B-4496645C2E81}"/>
              </a:ext>
            </a:extLst>
          </p:cNvPr>
          <p:cNvPicPr>
            <a:picLocks noChangeAspect="1"/>
          </p:cNvPicPr>
          <p:nvPr/>
        </p:nvPicPr>
        <p:blipFill>
          <a:blip r:embed="rId4"/>
          <a:stretch>
            <a:fillRect/>
          </a:stretch>
        </p:blipFill>
        <p:spPr>
          <a:xfrm>
            <a:off x="4572000" y="1133274"/>
            <a:ext cx="1752845" cy="2829320"/>
          </a:xfrm>
          <a:prstGeom prst="rect">
            <a:avLst/>
          </a:prstGeom>
        </p:spPr>
      </p:pic>
      <p:pic>
        <p:nvPicPr>
          <p:cNvPr id="13" name="Imagem 12">
            <a:extLst>
              <a:ext uri="{FF2B5EF4-FFF2-40B4-BE49-F238E27FC236}">
                <a16:creationId xmlns:a16="http://schemas.microsoft.com/office/drawing/2014/main" id="{1C59F0CD-D87A-FB46-2758-24F78B818452}"/>
              </a:ext>
            </a:extLst>
          </p:cNvPr>
          <p:cNvPicPr>
            <a:picLocks noChangeAspect="1"/>
          </p:cNvPicPr>
          <p:nvPr/>
        </p:nvPicPr>
        <p:blipFill>
          <a:blip r:embed="rId5"/>
          <a:stretch>
            <a:fillRect/>
          </a:stretch>
        </p:blipFill>
        <p:spPr>
          <a:xfrm>
            <a:off x="6759184" y="1133274"/>
            <a:ext cx="1848108" cy="2829320"/>
          </a:xfrm>
          <a:prstGeom prst="rect">
            <a:avLst/>
          </a:prstGeom>
        </p:spPr>
      </p:pic>
      <p:sp>
        <p:nvSpPr>
          <p:cNvPr id="14" name="CaixaDeTexto 13">
            <a:extLst>
              <a:ext uri="{FF2B5EF4-FFF2-40B4-BE49-F238E27FC236}">
                <a16:creationId xmlns:a16="http://schemas.microsoft.com/office/drawing/2014/main" id="{0AA4AB93-13AB-3CAD-4A81-9D9EF44EDC69}"/>
              </a:ext>
            </a:extLst>
          </p:cNvPr>
          <p:cNvSpPr txBox="1"/>
          <p:nvPr/>
        </p:nvSpPr>
        <p:spPr>
          <a:xfrm>
            <a:off x="-5481" y="719240"/>
            <a:ext cx="542189" cy="923330"/>
          </a:xfrm>
          <a:prstGeom prst="rect">
            <a:avLst/>
          </a:prstGeom>
          <a:noFill/>
        </p:spPr>
        <p:txBody>
          <a:bodyPr wrap="square" rtlCol="0">
            <a:spAutoFit/>
          </a:bodyPr>
          <a:lstStyle/>
          <a:p>
            <a:r>
              <a:rPr lang="pt-BR" sz="5400" dirty="0">
                <a:latin typeface="DM Serif Text" pitchFamily="2" charset="0"/>
              </a:rPr>
              <a:t>4</a:t>
            </a:r>
          </a:p>
        </p:txBody>
      </p:sp>
      <p:sp>
        <p:nvSpPr>
          <p:cNvPr id="10" name="CaixaDeTexto 9">
            <a:extLst>
              <a:ext uri="{FF2B5EF4-FFF2-40B4-BE49-F238E27FC236}">
                <a16:creationId xmlns:a16="http://schemas.microsoft.com/office/drawing/2014/main" id="{C14665CB-0ECD-12B8-A0EB-42C04FFDCFEC}"/>
              </a:ext>
            </a:extLst>
          </p:cNvPr>
          <p:cNvSpPr txBox="1"/>
          <p:nvPr/>
        </p:nvSpPr>
        <p:spPr>
          <a:xfrm>
            <a:off x="174031" y="4031367"/>
            <a:ext cx="2048174" cy="584775"/>
          </a:xfrm>
          <a:prstGeom prst="rect">
            <a:avLst/>
          </a:prstGeom>
          <a:noFill/>
        </p:spPr>
        <p:txBody>
          <a:bodyPr wrap="square">
            <a:spAutoFit/>
          </a:bodyPr>
          <a:lstStyle/>
          <a:p>
            <a:pPr algn="just"/>
            <a:r>
              <a:rPr lang="pt-BR" sz="800" dirty="0">
                <a:latin typeface="Amasis MT Pro" panose="02040504050005020304" pitchFamily="18" charset="0"/>
              </a:rPr>
              <a:t>As respostas desses sítios neurais do córtex foram significativamente moduladas pela identidade da letra e pela posição da letra.</a:t>
            </a:r>
          </a:p>
        </p:txBody>
      </p:sp>
      <p:sp>
        <p:nvSpPr>
          <p:cNvPr id="12" name="CaixaDeTexto 11">
            <a:extLst>
              <a:ext uri="{FF2B5EF4-FFF2-40B4-BE49-F238E27FC236}">
                <a16:creationId xmlns:a16="http://schemas.microsoft.com/office/drawing/2014/main" id="{514095E8-FC5F-B5EC-FCEB-A3C2A58F50AD}"/>
              </a:ext>
            </a:extLst>
          </p:cNvPr>
          <p:cNvSpPr txBox="1"/>
          <p:nvPr/>
        </p:nvSpPr>
        <p:spPr>
          <a:xfrm>
            <a:off x="2507877" y="4010225"/>
            <a:ext cx="1801122" cy="830997"/>
          </a:xfrm>
          <a:prstGeom prst="rect">
            <a:avLst/>
          </a:prstGeom>
          <a:noFill/>
        </p:spPr>
        <p:txBody>
          <a:bodyPr wrap="square">
            <a:spAutoFit/>
          </a:bodyPr>
          <a:lstStyle/>
          <a:p>
            <a:pPr algn="just"/>
            <a:r>
              <a:rPr lang="pt-BR" sz="800" dirty="0">
                <a:latin typeface="Amasis MT Pro" panose="02040504050005020304" pitchFamily="18" charset="0"/>
              </a:rPr>
              <a:t>Em toda a população, alguns sítios neurais respondem de forma confiável a algumas letras do que a outras, mas essa modulação geralmente não é seletiva para uma ou um pequeno número de letras.</a:t>
            </a:r>
          </a:p>
        </p:txBody>
      </p:sp>
      <p:sp>
        <p:nvSpPr>
          <p:cNvPr id="15" name="CaixaDeTexto 14">
            <a:extLst>
              <a:ext uri="{FF2B5EF4-FFF2-40B4-BE49-F238E27FC236}">
                <a16:creationId xmlns:a16="http://schemas.microsoft.com/office/drawing/2014/main" id="{F67D2F50-CAA7-86FB-9BF0-2953D5E423E2}"/>
              </a:ext>
            </a:extLst>
          </p:cNvPr>
          <p:cNvSpPr txBox="1"/>
          <p:nvPr/>
        </p:nvSpPr>
        <p:spPr>
          <a:xfrm>
            <a:off x="4594671" y="4010225"/>
            <a:ext cx="1629784" cy="954107"/>
          </a:xfrm>
          <a:prstGeom prst="rect">
            <a:avLst/>
          </a:prstGeom>
          <a:noFill/>
        </p:spPr>
        <p:txBody>
          <a:bodyPr wrap="square">
            <a:spAutoFit/>
          </a:bodyPr>
          <a:lstStyle/>
          <a:p>
            <a:pPr algn="just"/>
            <a:r>
              <a:rPr lang="pt-BR" sz="800" dirty="0">
                <a:latin typeface="Amasis MT Pro" panose="02040504050005020304" pitchFamily="18" charset="0"/>
              </a:rPr>
              <a:t>Os sítios individuais também foram modulados pela posição das letras, com uma resposta maior às letras apresentadas mais à esquerda, além de apresentar uma tolerância substancial entre as posições.</a:t>
            </a:r>
          </a:p>
        </p:txBody>
      </p:sp>
      <p:sp>
        <p:nvSpPr>
          <p:cNvPr id="16" name="CaixaDeTexto 15">
            <a:extLst>
              <a:ext uri="{FF2B5EF4-FFF2-40B4-BE49-F238E27FC236}">
                <a16:creationId xmlns:a16="http://schemas.microsoft.com/office/drawing/2014/main" id="{C868FF0D-48CF-E396-BF00-68AC71244D16}"/>
              </a:ext>
            </a:extLst>
          </p:cNvPr>
          <p:cNvSpPr txBox="1"/>
          <p:nvPr/>
        </p:nvSpPr>
        <p:spPr>
          <a:xfrm>
            <a:off x="6937745" y="4010225"/>
            <a:ext cx="1755538" cy="707886"/>
          </a:xfrm>
          <a:prstGeom prst="rect">
            <a:avLst/>
          </a:prstGeom>
          <a:noFill/>
        </p:spPr>
        <p:txBody>
          <a:bodyPr wrap="square">
            <a:spAutoFit/>
          </a:bodyPr>
          <a:lstStyle/>
          <a:p>
            <a:pPr algn="just"/>
            <a:r>
              <a:rPr lang="pt-BR" sz="800" dirty="0">
                <a:latin typeface="Amasis MT Pro" panose="02040504050005020304" pitchFamily="18" charset="0"/>
              </a:rPr>
              <a:t>As respostas previstas de tal reconstrução linear foram modestamente correlacionadas com as respostas medidas para sequências de letras.</a:t>
            </a:r>
          </a:p>
        </p:txBody>
      </p:sp>
    </p:spTree>
    <p:extLst>
      <p:ext uri="{BB962C8B-B14F-4D97-AF65-F5344CB8AC3E}">
        <p14:creationId xmlns:p14="http://schemas.microsoft.com/office/powerpoint/2010/main" val="38029692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123322A4-B577-53B4-7A25-8F7E24C5F071}"/>
              </a:ext>
            </a:extLst>
          </p:cNvPr>
          <p:cNvSpPr>
            <a:spLocks noGrp="1"/>
          </p:cNvSpPr>
          <p:nvPr>
            <p:ph type="title"/>
          </p:nvPr>
        </p:nvSpPr>
        <p:spPr>
          <a:xfrm>
            <a:off x="1669750" y="27480"/>
            <a:ext cx="5446800" cy="496800"/>
          </a:xfrm>
        </p:spPr>
        <p:txBody>
          <a:bodyPr/>
          <a:lstStyle/>
          <a:p>
            <a:pPr algn="ctr"/>
            <a:r>
              <a:rPr lang="pt-BR" sz="2800" dirty="0"/>
              <a:t>Resultados </a:t>
            </a:r>
          </a:p>
        </p:txBody>
      </p:sp>
      <p:sp>
        <p:nvSpPr>
          <p:cNvPr id="5" name="Título 1">
            <a:extLst>
              <a:ext uri="{FF2B5EF4-FFF2-40B4-BE49-F238E27FC236}">
                <a16:creationId xmlns:a16="http://schemas.microsoft.com/office/drawing/2014/main" id="{608A42A3-6807-3EBB-A484-E87A3A67627B}"/>
              </a:ext>
            </a:extLst>
          </p:cNvPr>
          <p:cNvSpPr txBox="1">
            <a:spLocks/>
          </p:cNvSpPr>
          <p:nvPr/>
        </p:nvSpPr>
        <p:spPr>
          <a:xfrm>
            <a:off x="1669750" y="524280"/>
            <a:ext cx="5804500" cy="4968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dk2"/>
              </a:buClr>
              <a:buSzPts val="2500"/>
              <a:buFont typeface="DM Serif Text"/>
              <a:buNone/>
              <a:defRPr sz="2500" b="1" i="0" u="none" strike="noStrike" cap="none">
                <a:solidFill>
                  <a:schemeClr val="dk2"/>
                </a:solidFill>
                <a:latin typeface="DM Serif Text"/>
                <a:ea typeface="DM Serif Text"/>
                <a:cs typeface="DM Serif Text"/>
                <a:sym typeface="DM Serif Text"/>
              </a:defRPr>
            </a:lvl1pPr>
            <a:lvl2pPr marR="0" lvl="1" algn="ctr" rtl="0">
              <a:lnSpc>
                <a:spcPct val="100000"/>
              </a:lnSpc>
              <a:spcBef>
                <a:spcPts val="0"/>
              </a:spcBef>
              <a:spcAft>
                <a:spcPts val="0"/>
              </a:spcAft>
              <a:buClr>
                <a:schemeClr val="dk1"/>
              </a:buClr>
              <a:buSzPts val="2500"/>
              <a:buFont typeface="Averia Libre"/>
              <a:buNone/>
              <a:defRPr sz="2500" b="1" i="0" u="none" strike="noStrike" cap="none">
                <a:solidFill>
                  <a:schemeClr val="dk1"/>
                </a:solidFill>
                <a:latin typeface="Averia Libre"/>
                <a:ea typeface="Averia Libre"/>
                <a:cs typeface="Averia Libre"/>
                <a:sym typeface="Averia Libre"/>
              </a:defRPr>
            </a:lvl2pPr>
            <a:lvl3pPr marR="0" lvl="2" algn="ctr" rtl="0">
              <a:lnSpc>
                <a:spcPct val="100000"/>
              </a:lnSpc>
              <a:spcBef>
                <a:spcPts val="0"/>
              </a:spcBef>
              <a:spcAft>
                <a:spcPts val="0"/>
              </a:spcAft>
              <a:buClr>
                <a:schemeClr val="dk1"/>
              </a:buClr>
              <a:buSzPts val="2500"/>
              <a:buFont typeface="Averia Libre"/>
              <a:buNone/>
              <a:defRPr sz="2500" b="1" i="0" u="none" strike="noStrike" cap="none">
                <a:solidFill>
                  <a:schemeClr val="dk1"/>
                </a:solidFill>
                <a:latin typeface="Averia Libre"/>
                <a:ea typeface="Averia Libre"/>
                <a:cs typeface="Averia Libre"/>
                <a:sym typeface="Averia Libre"/>
              </a:defRPr>
            </a:lvl3pPr>
            <a:lvl4pPr marR="0" lvl="3" algn="ctr" rtl="0">
              <a:lnSpc>
                <a:spcPct val="100000"/>
              </a:lnSpc>
              <a:spcBef>
                <a:spcPts val="0"/>
              </a:spcBef>
              <a:spcAft>
                <a:spcPts val="0"/>
              </a:spcAft>
              <a:buClr>
                <a:schemeClr val="dk1"/>
              </a:buClr>
              <a:buSzPts val="2500"/>
              <a:buFont typeface="Averia Libre"/>
              <a:buNone/>
              <a:defRPr sz="2500" b="1" i="0" u="none" strike="noStrike" cap="none">
                <a:solidFill>
                  <a:schemeClr val="dk1"/>
                </a:solidFill>
                <a:latin typeface="Averia Libre"/>
                <a:ea typeface="Averia Libre"/>
                <a:cs typeface="Averia Libre"/>
                <a:sym typeface="Averia Libre"/>
              </a:defRPr>
            </a:lvl4pPr>
            <a:lvl5pPr marR="0" lvl="4" algn="ctr" rtl="0">
              <a:lnSpc>
                <a:spcPct val="100000"/>
              </a:lnSpc>
              <a:spcBef>
                <a:spcPts val="0"/>
              </a:spcBef>
              <a:spcAft>
                <a:spcPts val="0"/>
              </a:spcAft>
              <a:buClr>
                <a:schemeClr val="dk1"/>
              </a:buClr>
              <a:buSzPts val="2500"/>
              <a:buFont typeface="Averia Libre"/>
              <a:buNone/>
              <a:defRPr sz="2500" b="1" i="0" u="none" strike="noStrike" cap="none">
                <a:solidFill>
                  <a:schemeClr val="dk1"/>
                </a:solidFill>
                <a:latin typeface="Averia Libre"/>
                <a:ea typeface="Averia Libre"/>
                <a:cs typeface="Averia Libre"/>
                <a:sym typeface="Averia Libre"/>
              </a:defRPr>
            </a:lvl5pPr>
            <a:lvl6pPr marR="0" lvl="5" algn="ctr" rtl="0">
              <a:lnSpc>
                <a:spcPct val="100000"/>
              </a:lnSpc>
              <a:spcBef>
                <a:spcPts val="0"/>
              </a:spcBef>
              <a:spcAft>
                <a:spcPts val="0"/>
              </a:spcAft>
              <a:buClr>
                <a:schemeClr val="dk1"/>
              </a:buClr>
              <a:buSzPts val="2500"/>
              <a:buFont typeface="Averia Libre"/>
              <a:buNone/>
              <a:defRPr sz="2500" b="1" i="0" u="none" strike="noStrike" cap="none">
                <a:solidFill>
                  <a:schemeClr val="dk1"/>
                </a:solidFill>
                <a:latin typeface="Averia Libre"/>
                <a:ea typeface="Averia Libre"/>
                <a:cs typeface="Averia Libre"/>
                <a:sym typeface="Averia Libre"/>
              </a:defRPr>
            </a:lvl6pPr>
            <a:lvl7pPr marR="0" lvl="6" algn="ctr" rtl="0">
              <a:lnSpc>
                <a:spcPct val="100000"/>
              </a:lnSpc>
              <a:spcBef>
                <a:spcPts val="0"/>
              </a:spcBef>
              <a:spcAft>
                <a:spcPts val="0"/>
              </a:spcAft>
              <a:buClr>
                <a:schemeClr val="dk1"/>
              </a:buClr>
              <a:buSzPts val="2500"/>
              <a:buFont typeface="Averia Libre"/>
              <a:buNone/>
              <a:defRPr sz="2500" b="1" i="0" u="none" strike="noStrike" cap="none">
                <a:solidFill>
                  <a:schemeClr val="dk1"/>
                </a:solidFill>
                <a:latin typeface="Averia Libre"/>
                <a:ea typeface="Averia Libre"/>
                <a:cs typeface="Averia Libre"/>
                <a:sym typeface="Averia Libre"/>
              </a:defRPr>
            </a:lvl7pPr>
            <a:lvl8pPr marR="0" lvl="7" algn="ctr" rtl="0">
              <a:lnSpc>
                <a:spcPct val="100000"/>
              </a:lnSpc>
              <a:spcBef>
                <a:spcPts val="0"/>
              </a:spcBef>
              <a:spcAft>
                <a:spcPts val="0"/>
              </a:spcAft>
              <a:buClr>
                <a:schemeClr val="dk1"/>
              </a:buClr>
              <a:buSzPts val="2500"/>
              <a:buFont typeface="Averia Libre"/>
              <a:buNone/>
              <a:defRPr sz="2500" b="1" i="0" u="none" strike="noStrike" cap="none">
                <a:solidFill>
                  <a:schemeClr val="dk1"/>
                </a:solidFill>
                <a:latin typeface="Averia Libre"/>
                <a:ea typeface="Averia Libre"/>
                <a:cs typeface="Averia Libre"/>
                <a:sym typeface="Averia Libre"/>
              </a:defRPr>
            </a:lvl8pPr>
            <a:lvl9pPr marR="0" lvl="8" algn="ctr" rtl="0">
              <a:lnSpc>
                <a:spcPct val="100000"/>
              </a:lnSpc>
              <a:spcBef>
                <a:spcPts val="0"/>
              </a:spcBef>
              <a:spcAft>
                <a:spcPts val="0"/>
              </a:spcAft>
              <a:buClr>
                <a:schemeClr val="dk1"/>
              </a:buClr>
              <a:buSzPts val="2500"/>
              <a:buFont typeface="Averia Libre"/>
              <a:buNone/>
              <a:defRPr sz="2500" b="1" i="0" u="none" strike="noStrike" cap="none">
                <a:solidFill>
                  <a:schemeClr val="dk1"/>
                </a:solidFill>
                <a:latin typeface="Averia Libre"/>
                <a:ea typeface="Averia Libre"/>
                <a:cs typeface="Averia Libre"/>
                <a:sym typeface="Averia Libre"/>
              </a:defRPr>
            </a:lvl9pPr>
          </a:lstStyle>
          <a:p>
            <a:pPr algn="ctr"/>
            <a:r>
              <a:rPr lang="pt-BR" sz="2000" dirty="0">
                <a:solidFill>
                  <a:schemeClr val="tx2">
                    <a:lumMod val="75000"/>
                  </a:schemeClr>
                </a:solidFill>
              </a:rPr>
              <a:t>Ajuste simétrico de espelho</a:t>
            </a:r>
          </a:p>
        </p:txBody>
      </p:sp>
      <p:pic>
        <p:nvPicPr>
          <p:cNvPr id="7" name="Imagem 6">
            <a:extLst>
              <a:ext uri="{FF2B5EF4-FFF2-40B4-BE49-F238E27FC236}">
                <a16:creationId xmlns:a16="http://schemas.microsoft.com/office/drawing/2014/main" id="{F606AC7A-F00C-A42B-2E1D-EE3A12F156F9}"/>
              </a:ext>
            </a:extLst>
          </p:cNvPr>
          <p:cNvPicPr>
            <a:picLocks noChangeAspect="1"/>
          </p:cNvPicPr>
          <p:nvPr/>
        </p:nvPicPr>
        <p:blipFill>
          <a:blip r:embed="rId2"/>
          <a:stretch>
            <a:fillRect/>
          </a:stretch>
        </p:blipFill>
        <p:spPr>
          <a:xfrm>
            <a:off x="870057" y="1198079"/>
            <a:ext cx="7563906" cy="2381582"/>
          </a:xfrm>
          <a:prstGeom prst="rect">
            <a:avLst/>
          </a:prstGeom>
        </p:spPr>
      </p:pic>
      <p:sp>
        <p:nvSpPr>
          <p:cNvPr id="8" name="CaixaDeTexto 7">
            <a:extLst>
              <a:ext uri="{FF2B5EF4-FFF2-40B4-BE49-F238E27FC236}">
                <a16:creationId xmlns:a16="http://schemas.microsoft.com/office/drawing/2014/main" id="{B8E08512-AB94-83DC-ED67-31E6C4BF7B05}"/>
              </a:ext>
            </a:extLst>
          </p:cNvPr>
          <p:cNvSpPr txBox="1"/>
          <p:nvPr/>
        </p:nvSpPr>
        <p:spPr>
          <a:xfrm>
            <a:off x="598962" y="736414"/>
            <a:ext cx="542189" cy="923330"/>
          </a:xfrm>
          <a:prstGeom prst="rect">
            <a:avLst/>
          </a:prstGeom>
          <a:noFill/>
        </p:spPr>
        <p:txBody>
          <a:bodyPr wrap="square" rtlCol="0">
            <a:spAutoFit/>
          </a:bodyPr>
          <a:lstStyle/>
          <a:p>
            <a:r>
              <a:rPr lang="pt-BR" sz="5400" dirty="0">
                <a:latin typeface="DM Serif Text" pitchFamily="2" charset="0"/>
              </a:rPr>
              <a:t>5</a:t>
            </a:r>
          </a:p>
        </p:txBody>
      </p:sp>
    </p:spTree>
    <p:extLst>
      <p:ext uri="{BB962C8B-B14F-4D97-AF65-F5344CB8AC3E}">
        <p14:creationId xmlns:p14="http://schemas.microsoft.com/office/powerpoint/2010/main" val="40537459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Google Shape;323;p35"/>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200" dirty="0">
                <a:solidFill>
                  <a:schemeClr val="dk2"/>
                </a:solidFill>
              </a:rPr>
              <a:t>Discussão</a:t>
            </a:r>
            <a:endParaRPr sz="3200" dirty="0">
              <a:solidFill>
                <a:schemeClr val="dk2"/>
              </a:solidFill>
            </a:endParaRPr>
          </a:p>
        </p:txBody>
      </p:sp>
      <p:sp>
        <p:nvSpPr>
          <p:cNvPr id="324" name="Google Shape;324;p35"/>
          <p:cNvSpPr txBox="1">
            <a:spLocks noGrp="1"/>
          </p:cNvSpPr>
          <p:nvPr>
            <p:ph type="body" idx="1"/>
          </p:nvPr>
        </p:nvSpPr>
        <p:spPr>
          <a:xfrm>
            <a:off x="0" y="1111939"/>
            <a:ext cx="8744040" cy="4069081"/>
          </a:xfrm>
          <a:prstGeom prst="rect">
            <a:avLst/>
          </a:prstGeom>
        </p:spPr>
        <p:txBody>
          <a:bodyPr spcFirstLastPara="1" wrap="square" lIns="91425" tIns="91425" rIns="91425" bIns="91425" anchor="ctr" anchorCtr="0">
            <a:noAutofit/>
          </a:bodyPr>
          <a:lstStyle/>
          <a:p>
            <a:pPr marL="285750" lvl="0" indent="-285750" algn="just" rtl="0">
              <a:spcBef>
                <a:spcPts val="0"/>
              </a:spcBef>
              <a:spcAft>
                <a:spcPts val="0"/>
              </a:spcAft>
              <a:buFont typeface="Arial" panose="020B0604020202020204" pitchFamily="34" charset="0"/>
              <a:buChar char="•"/>
            </a:pPr>
            <a:r>
              <a:rPr lang="pt-BR" dirty="0">
                <a:latin typeface="Amasis MT Pro Light" panose="02040304050005020304" pitchFamily="18" charset="0"/>
              </a:rPr>
              <a:t>Com o presente estudo, os autores observaram que a informação ortográfica foi explicitamente codificada em populações de neurônios do córtex temporal inferior distribuídos espacialmente em primatas não humanos não treinados, analfabetos.</a:t>
            </a:r>
          </a:p>
          <a:p>
            <a:pPr marL="285750" lvl="0" indent="-285750" algn="just" rtl="0">
              <a:spcBef>
                <a:spcPts val="0"/>
              </a:spcBef>
              <a:spcAft>
                <a:spcPts val="0"/>
              </a:spcAft>
              <a:buFont typeface="Arial" panose="020B0604020202020204" pitchFamily="34" charset="0"/>
              <a:buChar char="•"/>
            </a:pPr>
            <a:endParaRPr lang="pt-BR" dirty="0">
              <a:latin typeface="Amasis MT Pro Light" panose="02040304050005020304" pitchFamily="18" charset="0"/>
            </a:endParaRPr>
          </a:p>
          <a:p>
            <a:pPr marL="285750" lvl="0" indent="-285750" algn="just" rtl="0">
              <a:spcBef>
                <a:spcPts val="0"/>
              </a:spcBef>
              <a:spcAft>
                <a:spcPts val="0"/>
              </a:spcAft>
              <a:buFont typeface="Arial" panose="020B0604020202020204" pitchFamily="34" charset="0"/>
              <a:buChar char="•"/>
            </a:pPr>
            <a:r>
              <a:rPr lang="pt-BR" dirty="0">
                <a:latin typeface="Amasis MT Pro Light" panose="02040304050005020304" pitchFamily="18" charset="0"/>
              </a:rPr>
              <a:t>Os resultados são consistentes com a hipótese de que a população de neurônios do córtex temporal inferior em cada sujeito forma uma representação explícita (ou seja, linearmente separável) de objetos ortográficos e pode servir como um substrato comum para aprender muitas tarefas de discriminação visual, inclusive no domínio do processamento ortográfico.</a:t>
            </a:r>
          </a:p>
          <a:p>
            <a:pPr marL="285750" lvl="0" indent="-285750" algn="just" rtl="0">
              <a:spcBef>
                <a:spcPts val="0"/>
              </a:spcBef>
              <a:spcAft>
                <a:spcPts val="0"/>
              </a:spcAft>
              <a:buFont typeface="Arial" panose="020B0604020202020204" pitchFamily="34" charset="0"/>
              <a:buChar char="•"/>
            </a:pPr>
            <a:endParaRPr lang="pt-BR" dirty="0">
              <a:latin typeface="Amasis MT Pro Light" panose="02040304050005020304" pitchFamily="18" charset="0"/>
            </a:endParaRPr>
          </a:p>
          <a:p>
            <a:pPr marL="285750" lvl="0" indent="-285750" algn="just" rtl="0">
              <a:spcBef>
                <a:spcPts val="0"/>
              </a:spcBef>
              <a:spcAft>
                <a:spcPts val="0"/>
              </a:spcAft>
              <a:buFont typeface="Arial" panose="020B0604020202020204" pitchFamily="34" charset="0"/>
              <a:buChar char="•"/>
            </a:pPr>
            <a:r>
              <a:rPr lang="pt-BR" dirty="0">
                <a:latin typeface="Amasis MT Pro Light" panose="02040304050005020304" pitchFamily="18" charset="0"/>
              </a:rPr>
              <a:t>Foi verificado também que classificações bem-sucedidas de decodificadores baseados no córtex temporal inferior não implicam necessariamente que o cérebro use exclusivamente o córtex ou os mesmos esquemas e algoritmos de codificação que usamos para decodificar. Em vez disso, a existência desse código suficiente em primatas não humanos não treinados sugere que o fluxo visual ventral do primata poderia ser minimamente adaptado através da plasticidade dependente da experiência para suportar comportamentos de processamento ortográfico.</a:t>
            </a:r>
          </a:p>
          <a:p>
            <a:pPr marL="285750" lvl="0" indent="-285750" algn="just" rtl="0">
              <a:spcBef>
                <a:spcPts val="0"/>
              </a:spcBef>
              <a:spcAft>
                <a:spcPts val="0"/>
              </a:spcAft>
              <a:buFont typeface="Arial" panose="020B0604020202020204" pitchFamily="34" charset="0"/>
              <a:buChar char="•"/>
            </a:pPr>
            <a:endParaRPr lang="pt-BR" dirty="0">
              <a:latin typeface="Amasis MT Pro Light" panose="02040304050005020304" pitchFamily="18" charset="0"/>
            </a:endParaRPr>
          </a:p>
          <a:p>
            <a:pPr marL="285750" indent="-285750" algn="just">
              <a:buFont typeface="Arial" panose="020B0604020202020204" pitchFamily="34" charset="0"/>
              <a:buChar char="•"/>
            </a:pPr>
            <a:r>
              <a:rPr lang="pt-BR" sz="1250" dirty="0">
                <a:latin typeface="Amasis MT Pro Light" panose="02040304050005020304" pitchFamily="18" charset="0"/>
              </a:rPr>
              <a:t>Também foi observado que as respostas da taxa de disparo de sítios neurais individuais do córtex temporal inferior em macacos  foram moduladas, mas não exibiram forte seletividade para propriedades ortográficas, como letras e posições de letras. Em outras palavras, não observado um ajuste preciso como postulado pelos neurônios “detectores de letras”, mas sim um ajuste grosseiro para a identidade e a posição das letras. </a:t>
            </a:r>
          </a:p>
        </p:txBody>
      </p:sp>
      <p:pic>
        <p:nvPicPr>
          <p:cNvPr id="10" name="Google Shape;329;p36">
            <a:extLst>
              <a:ext uri="{FF2B5EF4-FFF2-40B4-BE49-F238E27FC236}">
                <a16:creationId xmlns:a16="http://schemas.microsoft.com/office/drawing/2014/main" id="{931226BC-3D76-51E9-A40B-8A7DD8EC37D3}"/>
              </a:ext>
            </a:extLst>
          </p:cNvPr>
          <p:cNvPicPr preferRelativeResize="0"/>
          <p:nvPr/>
        </p:nvPicPr>
        <p:blipFill rotWithShape="1">
          <a:blip r:embed="rId3">
            <a:alphaModFix amt="75000"/>
          </a:blip>
          <a:srcRect/>
          <a:stretch/>
        </p:blipFill>
        <p:spPr>
          <a:xfrm rot="-487125">
            <a:off x="7220596" y="-68501"/>
            <a:ext cx="1526610" cy="1520340"/>
          </a:xfrm>
          <a:prstGeom prst="rect">
            <a:avLst/>
          </a:prstGeom>
          <a:noFill/>
          <a:ln>
            <a:noFill/>
          </a:ln>
        </p:spPr>
      </p:pic>
      <p:grpSp>
        <p:nvGrpSpPr>
          <p:cNvPr id="4" name="Google Shape;377;p38">
            <a:extLst>
              <a:ext uri="{FF2B5EF4-FFF2-40B4-BE49-F238E27FC236}">
                <a16:creationId xmlns:a16="http://schemas.microsoft.com/office/drawing/2014/main" id="{C7F64344-5673-4A6B-041D-398586B0CAD1}"/>
              </a:ext>
            </a:extLst>
          </p:cNvPr>
          <p:cNvGrpSpPr/>
          <p:nvPr/>
        </p:nvGrpSpPr>
        <p:grpSpPr>
          <a:xfrm>
            <a:off x="7385651" y="394910"/>
            <a:ext cx="1038349" cy="916239"/>
            <a:chOff x="6203579" y="3348981"/>
            <a:chExt cx="351615" cy="350373"/>
          </a:xfrm>
        </p:grpSpPr>
        <p:sp>
          <p:nvSpPr>
            <p:cNvPr id="5" name="Google Shape;378;p38">
              <a:extLst>
                <a:ext uri="{FF2B5EF4-FFF2-40B4-BE49-F238E27FC236}">
                  <a16:creationId xmlns:a16="http://schemas.microsoft.com/office/drawing/2014/main" id="{68039B5B-1C9C-B4E5-B332-EBB3926BE841}"/>
                </a:ext>
              </a:extLst>
            </p:cNvPr>
            <p:cNvSpPr/>
            <p:nvPr/>
          </p:nvSpPr>
          <p:spPr>
            <a:xfrm>
              <a:off x="6377667" y="3404249"/>
              <a:ext cx="93686" cy="58072"/>
            </a:xfrm>
            <a:custGeom>
              <a:avLst/>
              <a:gdLst/>
              <a:ahLst/>
              <a:cxnLst/>
              <a:rect l="l" t="t" r="r" b="b"/>
              <a:pathLst>
                <a:path w="2941" h="1823" extrusionOk="0">
                  <a:moveTo>
                    <a:pt x="644" y="0"/>
                  </a:moveTo>
                  <a:cubicBezTo>
                    <a:pt x="467" y="0"/>
                    <a:pt x="288" y="39"/>
                    <a:pt x="119" y="120"/>
                  </a:cubicBezTo>
                  <a:cubicBezTo>
                    <a:pt x="36" y="155"/>
                    <a:pt x="0" y="251"/>
                    <a:pt x="36" y="322"/>
                  </a:cubicBezTo>
                  <a:cubicBezTo>
                    <a:pt x="70" y="374"/>
                    <a:pt x="129" y="413"/>
                    <a:pt x="186" y="413"/>
                  </a:cubicBezTo>
                  <a:cubicBezTo>
                    <a:pt x="208" y="413"/>
                    <a:pt x="230" y="407"/>
                    <a:pt x="250" y="394"/>
                  </a:cubicBezTo>
                  <a:cubicBezTo>
                    <a:pt x="370" y="337"/>
                    <a:pt x="498" y="310"/>
                    <a:pt x="625" y="310"/>
                  </a:cubicBezTo>
                  <a:cubicBezTo>
                    <a:pt x="950" y="310"/>
                    <a:pt x="1269" y="487"/>
                    <a:pt x="1441" y="786"/>
                  </a:cubicBezTo>
                  <a:cubicBezTo>
                    <a:pt x="1215" y="1036"/>
                    <a:pt x="1143" y="1406"/>
                    <a:pt x="1286" y="1739"/>
                  </a:cubicBezTo>
                  <a:cubicBezTo>
                    <a:pt x="1322" y="1798"/>
                    <a:pt x="1381" y="1822"/>
                    <a:pt x="1441" y="1822"/>
                  </a:cubicBezTo>
                  <a:cubicBezTo>
                    <a:pt x="1560" y="1822"/>
                    <a:pt x="1631" y="1703"/>
                    <a:pt x="1584" y="1608"/>
                  </a:cubicBezTo>
                  <a:cubicBezTo>
                    <a:pt x="1453" y="1322"/>
                    <a:pt x="1572" y="989"/>
                    <a:pt x="1858" y="858"/>
                  </a:cubicBezTo>
                  <a:cubicBezTo>
                    <a:pt x="1936" y="822"/>
                    <a:pt x="2017" y="805"/>
                    <a:pt x="2096" y="805"/>
                  </a:cubicBezTo>
                  <a:cubicBezTo>
                    <a:pt x="2305" y="805"/>
                    <a:pt x="2501" y="924"/>
                    <a:pt x="2596" y="1132"/>
                  </a:cubicBezTo>
                  <a:cubicBezTo>
                    <a:pt x="2631" y="1193"/>
                    <a:pt x="2699" y="1229"/>
                    <a:pt x="2760" y="1229"/>
                  </a:cubicBezTo>
                  <a:cubicBezTo>
                    <a:pt x="2782" y="1229"/>
                    <a:pt x="2803" y="1224"/>
                    <a:pt x="2822" y="1215"/>
                  </a:cubicBezTo>
                  <a:cubicBezTo>
                    <a:pt x="2893" y="1167"/>
                    <a:pt x="2941" y="1084"/>
                    <a:pt x="2893" y="1013"/>
                  </a:cubicBezTo>
                  <a:cubicBezTo>
                    <a:pt x="2757" y="696"/>
                    <a:pt x="2448" y="503"/>
                    <a:pt x="2108" y="503"/>
                  </a:cubicBezTo>
                  <a:cubicBezTo>
                    <a:pt x="1975" y="503"/>
                    <a:pt x="1837" y="532"/>
                    <a:pt x="1703" y="596"/>
                  </a:cubicBezTo>
                  <a:cubicBezTo>
                    <a:pt x="1476" y="218"/>
                    <a:pt x="1066" y="0"/>
                    <a:pt x="6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EDCB69"/>
                </a:solidFill>
              </a:endParaRPr>
            </a:p>
          </p:txBody>
        </p:sp>
        <p:sp>
          <p:nvSpPr>
            <p:cNvPr id="6" name="Google Shape;379;p38">
              <a:extLst>
                <a:ext uri="{FF2B5EF4-FFF2-40B4-BE49-F238E27FC236}">
                  <a16:creationId xmlns:a16="http://schemas.microsoft.com/office/drawing/2014/main" id="{729F961A-7418-6740-D572-BE394AEA2653}"/>
                </a:ext>
              </a:extLst>
            </p:cNvPr>
            <p:cNvSpPr/>
            <p:nvPr/>
          </p:nvSpPr>
          <p:spPr>
            <a:xfrm>
              <a:off x="6260090" y="3449611"/>
              <a:ext cx="76643" cy="44947"/>
            </a:xfrm>
            <a:custGeom>
              <a:avLst/>
              <a:gdLst/>
              <a:ahLst/>
              <a:cxnLst/>
              <a:rect l="l" t="t" r="r" b="b"/>
              <a:pathLst>
                <a:path w="2406" h="1411" extrusionOk="0">
                  <a:moveTo>
                    <a:pt x="1868" y="0"/>
                  </a:moveTo>
                  <a:cubicBezTo>
                    <a:pt x="1523" y="0"/>
                    <a:pt x="1190" y="178"/>
                    <a:pt x="1012" y="541"/>
                  </a:cubicBezTo>
                  <a:cubicBezTo>
                    <a:pt x="891" y="501"/>
                    <a:pt x="765" y="480"/>
                    <a:pt x="638" y="480"/>
                  </a:cubicBezTo>
                  <a:cubicBezTo>
                    <a:pt x="466" y="480"/>
                    <a:pt x="291" y="518"/>
                    <a:pt x="119" y="601"/>
                  </a:cubicBezTo>
                  <a:cubicBezTo>
                    <a:pt x="36" y="636"/>
                    <a:pt x="0" y="732"/>
                    <a:pt x="36" y="803"/>
                  </a:cubicBezTo>
                  <a:cubicBezTo>
                    <a:pt x="70" y="855"/>
                    <a:pt x="129" y="894"/>
                    <a:pt x="186" y="894"/>
                  </a:cubicBezTo>
                  <a:cubicBezTo>
                    <a:pt x="209" y="894"/>
                    <a:pt x="230" y="888"/>
                    <a:pt x="250" y="875"/>
                  </a:cubicBezTo>
                  <a:cubicBezTo>
                    <a:pt x="375" y="820"/>
                    <a:pt x="506" y="794"/>
                    <a:pt x="636" y="794"/>
                  </a:cubicBezTo>
                  <a:cubicBezTo>
                    <a:pt x="990" y="794"/>
                    <a:pt x="1332" y="987"/>
                    <a:pt x="1489" y="1327"/>
                  </a:cubicBezTo>
                  <a:cubicBezTo>
                    <a:pt x="1512" y="1386"/>
                    <a:pt x="1572" y="1410"/>
                    <a:pt x="1631" y="1410"/>
                  </a:cubicBezTo>
                  <a:cubicBezTo>
                    <a:pt x="1750" y="1410"/>
                    <a:pt x="1822" y="1291"/>
                    <a:pt x="1786" y="1196"/>
                  </a:cubicBezTo>
                  <a:cubicBezTo>
                    <a:pt x="1679" y="970"/>
                    <a:pt x="1500" y="779"/>
                    <a:pt x="1310" y="660"/>
                  </a:cubicBezTo>
                  <a:cubicBezTo>
                    <a:pt x="1435" y="426"/>
                    <a:pt x="1654" y="315"/>
                    <a:pt x="1877" y="315"/>
                  </a:cubicBezTo>
                  <a:cubicBezTo>
                    <a:pt x="1971" y="315"/>
                    <a:pt x="2067" y="335"/>
                    <a:pt x="2155" y="374"/>
                  </a:cubicBezTo>
                  <a:cubicBezTo>
                    <a:pt x="2175" y="388"/>
                    <a:pt x="2198" y="394"/>
                    <a:pt x="2221" y="394"/>
                  </a:cubicBezTo>
                  <a:cubicBezTo>
                    <a:pt x="2280" y="394"/>
                    <a:pt x="2341" y="355"/>
                    <a:pt x="2358" y="303"/>
                  </a:cubicBezTo>
                  <a:cubicBezTo>
                    <a:pt x="2405" y="220"/>
                    <a:pt x="2358" y="124"/>
                    <a:pt x="2286" y="89"/>
                  </a:cubicBezTo>
                  <a:cubicBezTo>
                    <a:pt x="2151" y="30"/>
                    <a:pt x="2009" y="0"/>
                    <a:pt x="18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EDCB69"/>
                </a:solidFill>
              </a:endParaRPr>
            </a:p>
          </p:txBody>
        </p:sp>
        <p:sp>
          <p:nvSpPr>
            <p:cNvPr id="7" name="Google Shape;380;p38">
              <a:extLst>
                <a:ext uri="{FF2B5EF4-FFF2-40B4-BE49-F238E27FC236}">
                  <a16:creationId xmlns:a16="http://schemas.microsoft.com/office/drawing/2014/main" id="{2473F994-75DF-3541-7E6B-B07CED8C74BF}"/>
                </a:ext>
              </a:extLst>
            </p:cNvPr>
            <p:cNvSpPr/>
            <p:nvPr/>
          </p:nvSpPr>
          <p:spPr>
            <a:xfrm>
              <a:off x="6415574" y="3498349"/>
              <a:ext cx="49343" cy="21598"/>
            </a:xfrm>
            <a:custGeom>
              <a:avLst/>
              <a:gdLst/>
              <a:ahLst/>
              <a:cxnLst/>
              <a:rect l="l" t="t" r="r" b="b"/>
              <a:pathLst>
                <a:path w="1549" h="678" extrusionOk="0">
                  <a:moveTo>
                    <a:pt x="642" y="1"/>
                  </a:moveTo>
                  <a:cubicBezTo>
                    <a:pt x="446" y="1"/>
                    <a:pt x="250" y="58"/>
                    <a:pt x="84" y="178"/>
                  </a:cubicBezTo>
                  <a:cubicBezTo>
                    <a:pt x="13" y="237"/>
                    <a:pt x="1" y="333"/>
                    <a:pt x="37" y="404"/>
                  </a:cubicBezTo>
                  <a:cubicBezTo>
                    <a:pt x="75" y="450"/>
                    <a:pt x="128" y="477"/>
                    <a:pt x="180" y="477"/>
                  </a:cubicBezTo>
                  <a:cubicBezTo>
                    <a:pt x="209" y="477"/>
                    <a:pt x="237" y="469"/>
                    <a:pt x="263" y="452"/>
                  </a:cubicBezTo>
                  <a:cubicBezTo>
                    <a:pt x="382" y="366"/>
                    <a:pt x="521" y="324"/>
                    <a:pt x="659" y="324"/>
                  </a:cubicBezTo>
                  <a:cubicBezTo>
                    <a:pt x="865" y="324"/>
                    <a:pt x="1068" y="417"/>
                    <a:pt x="1203" y="595"/>
                  </a:cubicBezTo>
                  <a:cubicBezTo>
                    <a:pt x="1227" y="642"/>
                    <a:pt x="1275" y="678"/>
                    <a:pt x="1334" y="678"/>
                  </a:cubicBezTo>
                  <a:cubicBezTo>
                    <a:pt x="1465" y="678"/>
                    <a:pt x="1549" y="523"/>
                    <a:pt x="1465" y="416"/>
                  </a:cubicBezTo>
                  <a:cubicBezTo>
                    <a:pt x="1268" y="146"/>
                    <a:pt x="954" y="1"/>
                    <a:pt x="64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EDCB69"/>
                </a:solidFill>
              </a:endParaRPr>
            </a:p>
          </p:txBody>
        </p:sp>
        <p:sp>
          <p:nvSpPr>
            <p:cNvPr id="8" name="Google Shape;381;p38">
              <a:extLst>
                <a:ext uri="{FF2B5EF4-FFF2-40B4-BE49-F238E27FC236}">
                  <a16:creationId xmlns:a16="http://schemas.microsoft.com/office/drawing/2014/main" id="{A7A9521C-E5A6-79FC-EEA6-716B830B3768}"/>
                </a:ext>
              </a:extLst>
            </p:cNvPr>
            <p:cNvSpPr/>
            <p:nvPr/>
          </p:nvSpPr>
          <p:spPr>
            <a:xfrm>
              <a:off x="6344283" y="3473247"/>
              <a:ext cx="41380" cy="32301"/>
            </a:xfrm>
            <a:custGeom>
              <a:avLst/>
              <a:gdLst/>
              <a:ahLst/>
              <a:cxnLst/>
              <a:rect l="l" t="t" r="r" b="b"/>
              <a:pathLst>
                <a:path w="1299" h="1014" extrusionOk="0">
                  <a:moveTo>
                    <a:pt x="1122" y="0"/>
                  </a:moveTo>
                  <a:cubicBezTo>
                    <a:pt x="1048" y="0"/>
                    <a:pt x="986" y="56"/>
                    <a:pt x="953" y="133"/>
                  </a:cubicBezTo>
                  <a:cubicBezTo>
                    <a:pt x="899" y="455"/>
                    <a:pt x="612" y="701"/>
                    <a:pt x="293" y="701"/>
                  </a:cubicBezTo>
                  <a:cubicBezTo>
                    <a:pt x="259" y="701"/>
                    <a:pt x="225" y="698"/>
                    <a:pt x="191" y="692"/>
                  </a:cubicBezTo>
                  <a:cubicBezTo>
                    <a:pt x="178" y="689"/>
                    <a:pt x="166" y="687"/>
                    <a:pt x="155" y="687"/>
                  </a:cubicBezTo>
                  <a:cubicBezTo>
                    <a:pt x="87" y="687"/>
                    <a:pt x="33" y="742"/>
                    <a:pt x="12" y="823"/>
                  </a:cubicBezTo>
                  <a:cubicBezTo>
                    <a:pt x="0" y="906"/>
                    <a:pt x="60" y="990"/>
                    <a:pt x="155" y="1002"/>
                  </a:cubicBezTo>
                  <a:cubicBezTo>
                    <a:pt x="215" y="1014"/>
                    <a:pt x="250" y="1014"/>
                    <a:pt x="310" y="1014"/>
                  </a:cubicBezTo>
                  <a:cubicBezTo>
                    <a:pt x="774" y="1014"/>
                    <a:pt x="1203" y="668"/>
                    <a:pt x="1286" y="180"/>
                  </a:cubicBezTo>
                  <a:cubicBezTo>
                    <a:pt x="1298" y="97"/>
                    <a:pt x="1239" y="13"/>
                    <a:pt x="1143" y="2"/>
                  </a:cubicBezTo>
                  <a:cubicBezTo>
                    <a:pt x="1136" y="1"/>
                    <a:pt x="1129" y="0"/>
                    <a:pt x="112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rgbClr val="EDCB69"/>
                </a:solidFill>
              </a:endParaRPr>
            </a:p>
          </p:txBody>
        </p:sp>
        <p:sp>
          <p:nvSpPr>
            <p:cNvPr id="9" name="Google Shape;382;p38">
              <a:extLst>
                <a:ext uri="{FF2B5EF4-FFF2-40B4-BE49-F238E27FC236}">
                  <a16:creationId xmlns:a16="http://schemas.microsoft.com/office/drawing/2014/main" id="{9C2F0341-44E9-5D8B-09A9-E0B0A093A275}"/>
                </a:ext>
              </a:extLst>
            </p:cNvPr>
            <p:cNvSpPr/>
            <p:nvPr/>
          </p:nvSpPr>
          <p:spPr>
            <a:xfrm>
              <a:off x="6203579" y="3348981"/>
              <a:ext cx="351615" cy="350373"/>
            </a:xfrm>
            <a:custGeom>
              <a:avLst/>
              <a:gdLst/>
              <a:ahLst/>
              <a:cxnLst/>
              <a:rect l="l" t="t" r="r" b="b"/>
              <a:pathLst>
                <a:path w="11038" h="10999" extrusionOk="0">
                  <a:moveTo>
                    <a:pt x="4995" y="1"/>
                  </a:moveTo>
                  <a:cubicBezTo>
                    <a:pt x="4687" y="1"/>
                    <a:pt x="4370" y="111"/>
                    <a:pt x="4132" y="331"/>
                  </a:cubicBezTo>
                  <a:cubicBezTo>
                    <a:pt x="3987" y="258"/>
                    <a:pt x="3828" y="224"/>
                    <a:pt x="3666" y="224"/>
                  </a:cubicBezTo>
                  <a:cubicBezTo>
                    <a:pt x="3298" y="224"/>
                    <a:pt x="2919" y="402"/>
                    <a:pt x="2679" y="700"/>
                  </a:cubicBezTo>
                  <a:cubicBezTo>
                    <a:pt x="2642" y="695"/>
                    <a:pt x="2604" y="692"/>
                    <a:pt x="2566" y="692"/>
                  </a:cubicBezTo>
                  <a:cubicBezTo>
                    <a:pt x="2064" y="692"/>
                    <a:pt x="1551" y="1122"/>
                    <a:pt x="1429" y="1676"/>
                  </a:cubicBezTo>
                  <a:cubicBezTo>
                    <a:pt x="881" y="1795"/>
                    <a:pt x="488" y="2462"/>
                    <a:pt x="643" y="3081"/>
                  </a:cubicBezTo>
                  <a:cubicBezTo>
                    <a:pt x="84" y="3379"/>
                    <a:pt x="0" y="4248"/>
                    <a:pt x="441" y="4784"/>
                  </a:cubicBezTo>
                  <a:cubicBezTo>
                    <a:pt x="336" y="5477"/>
                    <a:pt x="852" y="6142"/>
                    <a:pt x="1432" y="6142"/>
                  </a:cubicBezTo>
                  <a:cubicBezTo>
                    <a:pt x="1510" y="6142"/>
                    <a:pt x="1589" y="6130"/>
                    <a:pt x="1667" y="6105"/>
                  </a:cubicBezTo>
                  <a:cubicBezTo>
                    <a:pt x="1827" y="6308"/>
                    <a:pt x="2150" y="6444"/>
                    <a:pt x="2456" y="6444"/>
                  </a:cubicBezTo>
                  <a:cubicBezTo>
                    <a:pt x="2491" y="6444"/>
                    <a:pt x="2526" y="6442"/>
                    <a:pt x="2560" y="6439"/>
                  </a:cubicBezTo>
                  <a:cubicBezTo>
                    <a:pt x="3002" y="7378"/>
                    <a:pt x="3681" y="7769"/>
                    <a:pt x="4568" y="7769"/>
                  </a:cubicBezTo>
                  <a:cubicBezTo>
                    <a:pt x="4805" y="7769"/>
                    <a:pt x="5056" y="7741"/>
                    <a:pt x="5322" y="7689"/>
                  </a:cubicBezTo>
                  <a:cubicBezTo>
                    <a:pt x="5429" y="8070"/>
                    <a:pt x="5715" y="8534"/>
                    <a:pt x="6382" y="8915"/>
                  </a:cubicBezTo>
                  <a:cubicBezTo>
                    <a:pt x="7454" y="9534"/>
                    <a:pt x="7965" y="10022"/>
                    <a:pt x="8037" y="10487"/>
                  </a:cubicBezTo>
                  <a:cubicBezTo>
                    <a:pt x="8085" y="10796"/>
                    <a:pt x="8346" y="10999"/>
                    <a:pt x="8644" y="10999"/>
                  </a:cubicBezTo>
                  <a:cubicBezTo>
                    <a:pt x="9049" y="10999"/>
                    <a:pt x="9323" y="10630"/>
                    <a:pt x="9251" y="10260"/>
                  </a:cubicBezTo>
                  <a:lnTo>
                    <a:pt x="8835" y="8355"/>
                  </a:lnTo>
                  <a:cubicBezTo>
                    <a:pt x="9275" y="8260"/>
                    <a:pt x="9573" y="7927"/>
                    <a:pt x="9620" y="7593"/>
                  </a:cubicBezTo>
                  <a:cubicBezTo>
                    <a:pt x="9656" y="7308"/>
                    <a:pt x="9763" y="7177"/>
                    <a:pt x="9644" y="6867"/>
                  </a:cubicBezTo>
                  <a:cubicBezTo>
                    <a:pt x="10299" y="6808"/>
                    <a:pt x="10752" y="6081"/>
                    <a:pt x="10609" y="5427"/>
                  </a:cubicBezTo>
                  <a:cubicBezTo>
                    <a:pt x="11025" y="5034"/>
                    <a:pt x="11037" y="4212"/>
                    <a:pt x="10585" y="3831"/>
                  </a:cubicBezTo>
                  <a:cubicBezTo>
                    <a:pt x="10656" y="3307"/>
                    <a:pt x="10323" y="2760"/>
                    <a:pt x="9823" y="2545"/>
                  </a:cubicBezTo>
                  <a:cubicBezTo>
                    <a:pt x="9835" y="2355"/>
                    <a:pt x="9787" y="2164"/>
                    <a:pt x="9704" y="1974"/>
                  </a:cubicBezTo>
                  <a:cubicBezTo>
                    <a:pt x="9673" y="1919"/>
                    <a:pt x="9616" y="1890"/>
                    <a:pt x="9560" y="1890"/>
                  </a:cubicBezTo>
                  <a:cubicBezTo>
                    <a:pt x="9531" y="1890"/>
                    <a:pt x="9502" y="1898"/>
                    <a:pt x="9478" y="1914"/>
                  </a:cubicBezTo>
                  <a:cubicBezTo>
                    <a:pt x="9406" y="1950"/>
                    <a:pt x="9370" y="2057"/>
                    <a:pt x="9418" y="2129"/>
                  </a:cubicBezTo>
                  <a:cubicBezTo>
                    <a:pt x="9513" y="2295"/>
                    <a:pt x="9537" y="2474"/>
                    <a:pt x="9489" y="2605"/>
                  </a:cubicBezTo>
                  <a:cubicBezTo>
                    <a:pt x="9466" y="2700"/>
                    <a:pt x="9525" y="2783"/>
                    <a:pt x="9609" y="2819"/>
                  </a:cubicBezTo>
                  <a:cubicBezTo>
                    <a:pt x="10061" y="2926"/>
                    <a:pt x="10371" y="3438"/>
                    <a:pt x="10251" y="3855"/>
                  </a:cubicBezTo>
                  <a:cubicBezTo>
                    <a:pt x="10240" y="3938"/>
                    <a:pt x="10263" y="4010"/>
                    <a:pt x="10323" y="4034"/>
                  </a:cubicBezTo>
                  <a:cubicBezTo>
                    <a:pt x="10609" y="4212"/>
                    <a:pt x="10716" y="4724"/>
                    <a:pt x="10490" y="5105"/>
                  </a:cubicBezTo>
                  <a:cubicBezTo>
                    <a:pt x="10418" y="4950"/>
                    <a:pt x="10299" y="4748"/>
                    <a:pt x="10085" y="4557"/>
                  </a:cubicBezTo>
                  <a:cubicBezTo>
                    <a:pt x="10051" y="4529"/>
                    <a:pt x="10014" y="4514"/>
                    <a:pt x="9978" y="4514"/>
                  </a:cubicBezTo>
                  <a:cubicBezTo>
                    <a:pt x="9939" y="4514"/>
                    <a:pt x="9902" y="4532"/>
                    <a:pt x="9870" y="4569"/>
                  </a:cubicBezTo>
                  <a:cubicBezTo>
                    <a:pt x="9799" y="4653"/>
                    <a:pt x="9799" y="4736"/>
                    <a:pt x="9882" y="4796"/>
                  </a:cubicBezTo>
                  <a:cubicBezTo>
                    <a:pt x="10085" y="4974"/>
                    <a:pt x="10216" y="5200"/>
                    <a:pt x="10287" y="5462"/>
                  </a:cubicBezTo>
                  <a:lnTo>
                    <a:pt x="10287" y="5498"/>
                  </a:lnTo>
                  <a:cubicBezTo>
                    <a:pt x="10463" y="6016"/>
                    <a:pt x="10035" y="6624"/>
                    <a:pt x="9592" y="6624"/>
                  </a:cubicBezTo>
                  <a:cubicBezTo>
                    <a:pt x="9526" y="6624"/>
                    <a:pt x="9459" y="6611"/>
                    <a:pt x="9394" y="6581"/>
                  </a:cubicBezTo>
                  <a:lnTo>
                    <a:pt x="9359" y="6581"/>
                  </a:lnTo>
                  <a:cubicBezTo>
                    <a:pt x="9251" y="6510"/>
                    <a:pt x="9120" y="6462"/>
                    <a:pt x="8989" y="6462"/>
                  </a:cubicBezTo>
                  <a:lnTo>
                    <a:pt x="8180" y="6462"/>
                  </a:lnTo>
                  <a:cubicBezTo>
                    <a:pt x="8096" y="6462"/>
                    <a:pt x="8013" y="6534"/>
                    <a:pt x="8013" y="6629"/>
                  </a:cubicBezTo>
                  <a:cubicBezTo>
                    <a:pt x="8013" y="6712"/>
                    <a:pt x="8096" y="6796"/>
                    <a:pt x="8180" y="6796"/>
                  </a:cubicBezTo>
                  <a:lnTo>
                    <a:pt x="8989" y="6796"/>
                  </a:lnTo>
                  <a:cubicBezTo>
                    <a:pt x="9251" y="6796"/>
                    <a:pt x="9442" y="7046"/>
                    <a:pt x="9370" y="7296"/>
                  </a:cubicBezTo>
                  <a:cubicBezTo>
                    <a:pt x="9370" y="7308"/>
                    <a:pt x="9359" y="7367"/>
                    <a:pt x="9311" y="7605"/>
                  </a:cubicBezTo>
                  <a:cubicBezTo>
                    <a:pt x="9228" y="7927"/>
                    <a:pt x="8942" y="8141"/>
                    <a:pt x="8632" y="8141"/>
                  </a:cubicBezTo>
                  <a:lnTo>
                    <a:pt x="7596" y="8141"/>
                  </a:lnTo>
                  <a:cubicBezTo>
                    <a:pt x="7275" y="8141"/>
                    <a:pt x="6989" y="7927"/>
                    <a:pt x="6918" y="7605"/>
                  </a:cubicBezTo>
                  <a:cubicBezTo>
                    <a:pt x="6870" y="7355"/>
                    <a:pt x="6858" y="7296"/>
                    <a:pt x="6858" y="7296"/>
                  </a:cubicBezTo>
                  <a:cubicBezTo>
                    <a:pt x="6799" y="7046"/>
                    <a:pt x="6977" y="6796"/>
                    <a:pt x="7239" y="6796"/>
                  </a:cubicBezTo>
                  <a:lnTo>
                    <a:pt x="7501" y="6796"/>
                  </a:lnTo>
                  <a:cubicBezTo>
                    <a:pt x="7584" y="6796"/>
                    <a:pt x="7656" y="6712"/>
                    <a:pt x="7656" y="6629"/>
                  </a:cubicBezTo>
                  <a:cubicBezTo>
                    <a:pt x="7656" y="6534"/>
                    <a:pt x="7584" y="6462"/>
                    <a:pt x="7501" y="6462"/>
                  </a:cubicBezTo>
                  <a:lnTo>
                    <a:pt x="7239" y="6462"/>
                  </a:lnTo>
                  <a:cubicBezTo>
                    <a:pt x="6763" y="6462"/>
                    <a:pt x="6430" y="6915"/>
                    <a:pt x="6549" y="7355"/>
                  </a:cubicBezTo>
                  <a:cubicBezTo>
                    <a:pt x="6584" y="7593"/>
                    <a:pt x="6608" y="7665"/>
                    <a:pt x="6608" y="7665"/>
                  </a:cubicBezTo>
                  <a:cubicBezTo>
                    <a:pt x="6727" y="8129"/>
                    <a:pt x="7144" y="8439"/>
                    <a:pt x="7596" y="8439"/>
                  </a:cubicBezTo>
                  <a:lnTo>
                    <a:pt x="8525" y="8439"/>
                  </a:lnTo>
                  <a:lnTo>
                    <a:pt x="8942" y="10380"/>
                  </a:lnTo>
                  <a:cubicBezTo>
                    <a:pt x="8954" y="10463"/>
                    <a:pt x="8942" y="10558"/>
                    <a:pt x="8882" y="10630"/>
                  </a:cubicBezTo>
                  <a:cubicBezTo>
                    <a:pt x="8818" y="10703"/>
                    <a:pt x="8733" y="10737"/>
                    <a:pt x="8650" y="10737"/>
                  </a:cubicBezTo>
                  <a:cubicBezTo>
                    <a:pt x="8517" y="10737"/>
                    <a:pt x="8388" y="10648"/>
                    <a:pt x="8358" y="10487"/>
                  </a:cubicBezTo>
                  <a:cubicBezTo>
                    <a:pt x="8275" y="9903"/>
                    <a:pt x="7739" y="9368"/>
                    <a:pt x="6561" y="8677"/>
                  </a:cubicBezTo>
                  <a:cubicBezTo>
                    <a:pt x="5751" y="8225"/>
                    <a:pt x="5513" y="7570"/>
                    <a:pt x="5620" y="6998"/>
                  </a:cubicBezTo>
                  <a:lnTo>
                    <a:pt x="5620" y="6998"/>
                  </a:lnTo>
                  <a:cubicBezTo>
                    <a:pt x="5918" y="7129"/>
                    <a:pt x="5870" y="7272"/>
                    <a:pt x="6025" y="7272"/>
                  </a:cubicBezTo>
                  <a:cubicBezTo>
                    <a:pt x="6156" y="7272"/>
                    <a:pt x="6227" y="7117"/>
                    <a:pt x="6156" y="7010"/>
                  </a:cubicBezTo>
                  <a:cubicBezTo>
                    <a:pt x="6025" y="6820"/>
                    <a:pt x="5834" y="6712"/>
                    <a:pt x="5620" y="6653"/>
                  </a:cubicBezTo>
                  <a:lnTo>
                    <a:pt x="5584" y="6617"/>
                  </a:lnTo>
                  <a:cubicBezTo>
                    <a:pt x="5560" y="6605"/>
                    <a:pt x="5537" y="6599"/>
                    <a:pt x="5516" y="6599"/>
                  </a:cubicBezTo>
                  <a:cubicBezTo>
                    <a:pt x="5495" y="6599"/>
                    <a:pt x="5477" y="6605"/>
                    <a:pt x="5465" y="6617"/>
                  </a:cubicBezTo>
                  <a:cubicBezTo>
                    <a:pt x="5422" y="6610"/>
                    <a:pt x="5377" y="6607"/>
                    <a:pt x="5333" y="6607"/>
                  </a:cubicBezTo>
                  <a:cubicBezTo>
                    <a:pt x="5145" y="6607"/>
                    <a:pt x="4950" y="6666"/>
                    <a:pt x="4787" y="6772"/>
                  </a:cubicBezTo>
                  <a:cubicBezTo>
                    <a:pt x="4715" y="6831"/>
                    <a:pt x="4703" y="6927"/>
                    <a:pt x="4751" y="6998"/>
                  </a:cubicBezTo>
                  <a:cubicBezTo>
                    <a:pt x="4789" y="7044"/>
                    <a:pt x="4838" y="7071"/>
                    <a:pt x="4886" y="7071"/>
                  </a:cubicBezTo>
                  <a:cubicBezTo>
                    <a:pt x="4913" y="7071"/>
                    <a:pt x="4940" y="7063"/>
                    <a:pt x="4965" y="7046"/>
                  </a:cubicBezTo>
                  <a:cubicBezTo>
                    <a:pt x="5072" y="6974"/>
                    <a:pt x="5191" y="6939"/>
                    <a:pt x="5310" y="6939"/>
                  </a:cubicBezTo>
                  <a:cubicBezTo>
                    <a:pt x="5298" y="7058"/>
                    <a:pt x="5287" y="7224"/>
                    <a:pt x="5298" y="7403"/>
                  </a:cubicBezTo>
                  <a:cubicBezTo>
                    <a:pt x="5049" y="7450"/>
                    <a:pt x="4820" y="7475"/>
                    <a:pt x="4609" y="7475"/>
                  </a:cubicBezTo>
                  <a:cubicBezTo>
                    <a:pt x="3761" y="7475"/>
                    <a:pt x="3208" y="7082"/>
                    <a:pt x="2846" y="6224"/>
                  </a:cubicBezTo>
                  <a:cubicBezTo>
                    <a:pt x="2798" y="6058"/>
                    <a:pt x="2762" y="5796"/>
                    <a:pt x="2798" y="5688"/>
                  </a:cubicBezTo>
                  <a:cubicBezTo>
                    <a:pt x="2822" y="5605"/>
                    <a:pt x="2786" y="5510"/>
                    <a:pt x="2691" y="5486"/>
                  </a:cubicBezTo>
                  <a:cubicBezTo>
                    <a:pt x="2672" y="5478"/>
                    <a:pt x="2652" y="5474"/>
                    <a:pt x="2633" y="5474"/>
                  </a:cubicBezTo>
                  <a:cubicBezTo>
                    <a:pt x="2568" y="5474"/>
                    <a:pt x="2507" y="5517"/>
                    <a:pt x="2489" y="5581"/>
                  </a:cubicBezTo>
                  <a:cubicBezTo>
                    <a:pt x="2429" y="5748"/>
                    <a:pt x="2453" y="5974"/>
                    <a:pt x="2489" y="6141"/>
                  </a:cubicBezTo>
                  <a:cubicBezTo>
                    <a:pt x="2469" y="6142"/>
                    <a:pt x="2450" y="6143"/>
                    <a:pt x="2431" y="6143"/>
                  </a:cubicBezTo>
                  <a:cubicBezTo>
                    <a:pt x="2141" y="6143"/>
                    <a:pt x="1950" y="5980"/>
                    <a:pt x="1905" y="5879"/>
                  </a:cubicBezTo>
                  <a:cubicBezTo>
                    <a:pt x="1893" y="5843"/>
                    <a:pt x="1858" y="5808"/>
                    <a:pt x="1810" y="5796"/>
                  </a:cubicBezTo>
                  <a:cubicBezTo>
                    <a:pt x="1789" y="5787"/>
                    <a:pt x="1771" y="5783"/>
                    <a:pt x="1753" y="5783"/>
                  </a:cubicBezTo>
                  <a:cubicBezTo>
                    <a:pt x="1701" y="5783"/>
                    <a:pt x="1658" y="5816"/>
                    <a:pt x="1596" y="5843"/>
                  </a:cubicBezTo>
                  <a:cubicBezTo>
                    <a:pt x="1552" y="5855"/>
                    <a:pt x="1509" y="5861"/>
                    <a:pt x="1466" y="5861"/>
                  </a:cubicBezTo>
                  <a:cubicBezTo>
                    <a:pt x="1050" y="5861"/>
                    <a:pt x="679" y="5315"/>
                    <a:pt x="798" y="4807"/>
                  </a:cubicBezTo>
                  <a:cubicBezTo>
                    <a:pt x="846" y="4653"/>
                    <a:pt x="643" y="4653"/>
                    <a:pt x="536" y="4260"/>
                  </a:cubicBezTo>
                  <a:cubicBezTo>
                    <a:pt x="417" y="3855"/>
                    <a:pt x="584" y="3462"/>
                    <a:pt x="893" y="3367"/>
                  </a:cubicBezTo>
                  <a:cubicBezTo>
                    <a:pt x="977" y="3343"/>
                    <a:pt x="1036" y="3248"/>
                    <a:pt x="1000" y="3164"/>
                  </a:cubicBezTo>
                  <a:cubicBezTo>
                    <a:pt x="798" y="2664"/>
                    <a:pt x="1131" y="2045"/>
                    <a:pt x="1596" y="2009"/>
                  </a:cubicBezTo>
                  <a:cubicBezTo>
                    <a:pt x="1667" y="2009"/>
                    <a:pt x="1739" y="1950"/>
                    <a:pt x="1739" y="1867"/>
                  </a:cubicBezTo>
                  <a:cubicBezTo>
                    <a:pt x="1781" y="1436"/>
                    <a:pt x="2175" y="1060"/>
                    <a:pt x="2570" y="1060"/>
                  </a:cubicBezTo>
                  <a:cubicBezTo>
                    <a:pt x="2623" y="1060"/>
                    <a:pt x="2675" y="1067"/>
                    <a:pt x="2727" y="1081"/>
                  </a:cubicBezTo>
                  <a:cubicBezTo>
                    <a:pt x="2736" y="1082"/>
                    <a:pt x="2745" y="1083"/>
                    <a:pt x="2754" y="1083"/>
                  </a:cubicBezTo>
                  <a:cubicBezTo>
                    <a:pt x="2816" y="1083"/>
                    <a:pt x="2874" y="1049"/>
                    <a:pt x="2905" y="997"/>
                  </a:cubicBezTo>
                  <a:cubicBezTo>
                    <a:pt x="3065" y="744"/>
                    <a:pt x="3387" y="579"/>
                    <a:pt x="3692" y="579"/>
                  </a:cubicBezTo>
                  <a:cubicBezTo>
                    <a:pt x="3773" y="579"/>
                    <a:pt x="3854" y="591"/>
                    <a:pt x="3929" y="616"/>
                  </a:cubicBezTo>
                  <a:cubicBezTo>
                    <a:pt x="3870" y="700"/>
                    <a:pt x="3810" y="819"/>
                    <a:pt x="3810" y="962"/>
                  </a:cubicBezTo>
                  <a:cubicBezTo>
                    <a:pt x="3774" y="962"/>
                    <a:pt x="3739" y="974"/>
                    <a:pt x="3703" y="974"/>
                  </a:cubicBezTo>
                  <a:cubicBezTo>
                    <a:pt x="3465" y="1045"/>
                    <a:pt x="3298" y="1212"/>
                    <a:pt x="3298" y="1212"/>
                  </a:cubicBezTo>
                  <a:cubicBezTo>
                    <a:pt x="3239" y="1271"/>
                    <a:pt x="3239" y="1378"/>
                    <a:pt x="3298" y="1438"/>
                  </a:cubicBezTo>
                  <a:cubicBezTo>
                    <a:pt x="3328" y="1468"/>
                    <a:pt x="3370" y="1483"/>
                    <a:pt x="3411" y="1483"/>
                  </a:cubicBezTo>
                  <a:cubicBezTo>
                    <a:pt x="3453" y="1483"/>
                    <a:pt x="3495" y="1468"/>
                    <a:pt x="3524" y="1438"/>
                  </a:cubicBezTo>
                  <a:cubicBezTo>
                    <a:pt x="3532" y="1422"/>
                    <a:pt x="3715" y="1247"/>
                    <a:pt x="3964" y="1247"/>
                  </a:cubicBezTo>
                  <a:cubicBezTo>
                    <a:pt x="4094" y="1247"/>
                    <a:pt x="4243" y="1295"/>
                    <a:pt x="4394" y="1438"/>
                  </a:cubicBezTo>
                  <a:cubicBezTo>
                    <a:pt x="4417" y="1462"/>
                    <a:pt x="4465" y="1474"/>
                    <a:pt x="4513" y="1474"/>
                  </a:cubicBezTo>
                  <a:cubicBezTo>
                    <a:pt x="4656" y="1474"/>
                    <a:pt x="4715" y="1295"/>
                    <a:pt x="4632" y="1200"/>
                  </a:cubicBezTo>
                  <a:cubicBezTo>
                    <a:pt x="4465" y="1033"/>
                    <a:pt x="4286" y="962"/>
                    <a:pt x="4132" y="926"/>
                  </a:cubicBezTo>
                  <a:cubicBezTo>
                    <a:pt x="4155" y="819"/>
                    <a:pt x="4251" y="688"/>
                    <a:pt x="4298" y="664"/>
                  </a:cubicBezTo>
                  <a:lnTo>
                    <a:pt x="4298" y="640"/>
                  </a:lnTo>
                  <a:cubicBezTo>
                    <a:pt x="4502" y="424"/>
                    <a:pt x="4770" y="329"/>
                    <a:pt x="5016" y="329"/>
                  </a:cubicBezTo>
                  <a:cubicBezTo>
                    <a:pt x="5257" y="329"/>
                    <a:pt x="5478" y="421"/>
                    <a:pt x="5596" y="581"/>
                  </a:cubicBezTo>
                  <a:cubicBezTo>
                    <a:pt x="5620" y="628"/>
                    <a:pt x="5668" y="640"/>
                    <a:pt x="5715" y="664"/>
                  </a:cubicBezTo>
                  <a:cubicBezTo>
                    <a:pt x="5763" y="664"/>
                    <a:pt x="5799" y="640"/>
                    <a:pt x="5834" y="616"/>
                  </a:cubicBezTo>
                  <a:cubicBezTo>
                    <a:pt x="5984" y="476"/>
                    <a:pt x="6190" y="411"/>
                    <a:pt x="6397" y="411"/>
                  </a:cubicBezTo>
                  <a:cubicBezTo>
                    <a:pt x="6700" y="411"/>
                    <a:pt x="7005" y="552"/>
                    <a:pt x="7132" y="807"/>
                  </a:cubicBezTo>
                  <a:cubicBezTo>
                    <a:pt x="7153" y="869"/>
                    <a:pt x="7210" y="904"/>
                    <a:pt x="7287" y="904"/>
                  </a:cubicBezTo>
                  <a:cubicBezTo>
                    <a:pt x="7299" y="904"/>
                    <a:pt x="7310" y="904"/>
                    <a:pt x="7323" y="902"/>
                  </a:cubicBezTo>
                  <a:cubicBezTo>
                    <a:pt x="7391" y="883"/>
                    <a:pt x="7462" y="874"/>
                    <a:pt x="7533" y="874"/>
                  </a:cubicBezTo>
                  <a:cubicBezTo>
                    <a:pt x="7908" y="874"/>
                    <a:pt x="8292" y="1123"/>
                    <a:pt x="8382" y="1474"/>
                  </a:cubicBezTo>
                  <a:cubicBezTo>
                    <a:pt x="8392" y="1544"/>
                    <a:pt x="8445" y="1598"/>
                    <a:pt x="8519" y="1598"/>
                  </a:cubicBezTo>
                  <a:cubicBezTo>
                    <a:pt x="8533" y="1598"/>
                    <a:pt x="8546" y="1596"/>
                    <a:pt x="8561" y="1593"/>
                  </a:cubicBezTo>
                  <a:cubicBezTo>
                    <a:pt x="8578" y="1591"/>
                    <a:pt x="8595" y="1590"/>
                    <a:pt x="8612" y="1590"/>
                  </a:cubicBezTo>
                  <a:cubicBezTo>
                    <a:pt x="8726" y="1590"/>
                    <a:pt x="8843" y="1624"/>
                    <a:pt x="8978" y="1676"/>
                  </a:cubicBezTo>
                  <a:cubicBezTo>
                    <a:pt x="8994" y="1682"/>
                    <a:pt x="9013" y="1685"/>
                    <a:pt x="9033" y="1685"/>
                  </a:cubicBezTo>
                  <a:cubicBezTo>
                    <a:pt x="9095" y="1685"/>
                    <a:pt x="9162" y="1654"/>
                    <a:pt x="9180" y="1581"/>
                  </a:cubicBezTo>
                  <a:cubicBezTo>
                    <a:pt x="9216" y="1497"/>
                    <a:pt x="9180" y="1402"/>
                    <a:pt x="9097" y="1378"/>
                  </a:cubicBezTo>
                  <a:cubicBezTo>
                    <a:pt x="8942" y="1319"/>
                    <a:pt x="8799" y="1271"/>
                    <a:pt x="8644" y="1271"/>
                  </a:cubicBezTo>
                  <a:cubicBezTo>
                    <a:pt x="8472" y="841"/>
                    <a:pt x="7989" y="547"/>
                    <a:pt x="7502" y="547"/>
                  </a:cubicBezTo>
                  <a:cubicBezTo>
                    <a:pt x="7450" y="547"/>
                    <a:pt x="7398" y="550"/>
                    <a:pt x="7346" y="557"/>
                  </a:cubicBezTo>
                  <a:cubicBezTo>
                    <a:pt x="7145" y="251"/>
                    <a:pt x="6767" y="81"/>
                    <a:pt x="6386" y="81"/>
                  </a:cubicBezTo>
                  <a:cubicBezTo>
                    <a:pt x="6159" y="81"/>
                    <a:pt x="5931" y="142"/>
                    <a:pt x="5739" y="271"/>
                  </a:cubicBezTo>
                  <a:cubicBezTo>
                    <a:pt x="5542" y="91"/>
                    <a:pt x="5272" y="1"/>
                    <a:pt x="499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EDCB69"/>
                </a:solidFill>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323;p35">
            <a:extLst>
              <a:ext uri="{FF2B5EF4-FFF2-40B4-BE49-F238E27FC236}">
                <a16:creationId xmlns:a16="http://schemas.microsoft.com/office/drawing/2014/main" id="{C616C20B-6973-0B70-AEA2-E112358455BB}"/>
              </a:ext>
            </a:extLst>
          </p:cNvPr>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200" dirty="0">
                <a:solidFill>
                  <a:schemeClr val="dk2"/>
                </a:solidFill>
              </a:rPr>
              <a:t>Discussão</a:t>
            </a:r>
            <a:endParaRPr sz="3200" dirty="0">
              <a:solidFill>
                <a:schemeClr val="dk2"/>
              </a:solidFill>
            </a:endParaRPr>
          </a:p>
        </p:txBody>
      </p:sp>
      <p:sp>
        <p:nvSpPr>
          <p:cNvPr id="9" name="CaixaDeTexto 8">
            <a:extLst>
              <a:ext uri="{FF2B5EF4-FFF2-40B4-BE49-F238E27FC236}">
                <a16:creationId xmlns:a16="http://schemas.microsoft.com/office/drawing/2014/main" id="{98315432-17DD-36BC-0E68-21308AD39546}"/>
              </a:ext>
            </a:extLst>
          </p:cNvPr>
          <p:cNvSpPr txBox="1"/>
          <p:nvPr/>
        </p:nvSpPr>
        <p:spPr>
          <a:xfrm>
            <a:off x="192155" y="1580614"/>
            <a:ext cx="8483215" cy="1023357"/>
          </a:xfrm>
          <a:prstGeom prst="rect">
            <a:avLst/>
          </a:prstGeom>
          <a:noFill/>
        </p:spPr>
        <p:txBody>
          <a:bodyPr wrap="square">
            <a:spAutoFit/>
          </a:bodyPr>
          <a:lstStyle/>
          <a:p>
            <a:pPr marL="285750" indent="-285750" algn="just">
              <a:buFont typeface="Arial" panose="020B0604020202020204" pitchFamily="34" charset="0"/>
              <a:buChar char="•"/>
            </a:pPr>
            <a:r>
              <a:rPr lang="pt-BR" sz="1200" dirty="0">
                <a:latin typeface="Amasis MT Pro Light" panose="02040304050005020304" pitchFamily="18" charset="0"/>
              </a:rPr>
              <a:t>O estudo também revelou que a representação de decodificadores baseados em córtex temporal inferior exibia uma assinatura semelhante de simetria de espelho esquerda-direita, sendo consistente com a justificativa de que crianças tendem a cometer erros de inversão esquerda-direita porque os neurônios do córtex temporal inferior tendem a responder de forma semelhante a imagens espelhadas horizontais de objetos.</a:t>
            </a:r>
          </a:p>
          <a:p>
            <a:pPr marL="285750" indent="-285750" algn="just">
              <a:buFont typeface="Arial" panose="020B0604020202020204" pitchFamily="34" charset="0"/>
              <a:buChar char="•"/>
            </a:pPr>
            <a:endParaRPr lang="pt-BR" sz="1250" dirty="0">
              <a:latin typeface="Amasis MT Pro Light" panose="02040304050005020304" pitchFamily="18" charset="0"/>
            </a:endParaRPr>
          </a:p>
        </p:txBody>
      </p:sp>
    </p:spTree>
    <p:extLst>
      <p:ext uri="{BB962C8B-B14F-4D97-AF65-F5344CB8AC3E}">
        <p14:creationId xmlns:p14="http://schemas.microsoft.com/office/powerpoint/2010/main" val="25127220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32"/>
        <p:cNvGrpSpPr/>
        <p:nvPr/>
      </p:nvGrpSpPr>
      <p:grpSpPr>
        <a:xfrm>
          <a:off x="0" y="0"/>
          <a:ext cx="0" cy="0"/>
          <a:chOff x="0" y="0"/>
          <a:chExt cx="0" cy="0"/>
        </a:xfrm>
      </p:grpSpPr>
      <p:pic>
        <p:nvPicPr>
          <p:cNvPr id="733" name="Google Shape;733;p54"/>
          <p:cNvPicPr preferRelativeResize="0"/>
          <p:nvPr/>
        </p:nvPicPr>
        <p:blipFill rotWithShape="1">
          <a:blip r:embed="rId3">
            <a:alphaModFix amt="87000"/>
          </a:blip>
          <a:srcRect/>
          <a:stretch/>
        </p:blipFill>
        <p:spPr>
          <a:xfrm rot="117638">
            <a:off x="6054329" y="622948"/>
            <a:ext cx="2386318" cy="2386355"/>
          </a:xfrm>
          <a:prstGeom prst="rect">
            <a:avLst/>
          </a:prstGeom>
          <a:noFill/>
          <a:ln>
            <a:noFill/>
          </a:ln>
        </p:spPr>
      </p:pic>
      <p:pic>
        <p:nvPicPr>
          <p:cNvPr id="734" name="Google Shape;734;p54"/>
          <p:cNvPicPr preferRelativeResize="0"/>
          <p:nvPr/>
        </p:nvPicPr>
        <p:blipFill>
          <a:blip r:embed="rId4">
            <a:alphaModFix amt="77000"/>
          </a:blip>
          <a:stretch>
            <a:fillRect/>
          </a:stretch>
        </p:blipFill>
        <p:spPr>
          <a:xfrm rot="-4516164">
            <a:off x="8091459" y="1998080"/>
            <a:ext cx="1147382" cy="1147364"/>
          </a:xfrm>
          <a:prstGeom prst="rect">
            <a:avLst/>
          </a:prstGeom>
          <a:noFill/>
          <a:ln>
            <a:noFill/>
          </a:ln>
        </p:spPr>
      </p:pic>
      <p:pic>
        <p:nvPicPr>
          <p:cNvPr id="735" name="Google Shape;735;p54"/>
          <p:cNvPicPr preferRelativeResize="0"/>
          <p:nvPr/>
        </p:nvPicPr>
        <p:blipFill rotWithShape="1">
          <a:blip r:embed="rId5">
            <a:alphaModFix amt="84000"/>
          </a:blip>
          <a:srcRect/>
          <a:stretch/>
        </p:blipFill>
        <p:spPr>
          <a:xfrm rot="-487122">
            <a:off x="7573939" y="2959264"/>
            <a:ext cx="624821" cy="624822"/>
          </a:xfrm>
          <a:prstGeom prst="rect">
            <a:avLst/>
          </a:prstGeom>
          <a:noFill/>
          <a:ln>
            <a:noFill/>
          </a:ln>
        </p:spPr>
      </p:pic>
      <p:sp>
        <p:nvSpPr>
          <p:cNvPr id="736" name="Google Shape;736;p54"/>
          <p:cNvSpPr txBox="1">
            <a:spLocks noGrp="1"/>
          </p:cNvSpPr>
          <p:nvPr>
            <p:ph type="title"/>
          </p:nvPr>
        </p:nvSpPr>
        <p:spPr>
          <a:xfrm>
            <a:off x="713099" y="1307100"/>
            <a:ext cx="5004297" cy="2529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6000" dirty="0">
                <a:solidFill>
                  <a:schemeClr val="tx2">
                    <a:lumMod val="75000"/>
                  </a:schemeClr>
                </a:solidFill>
              </a:rPr>
              <a:t>Obrigada!</a:t>
            </a:r>
            <a:endParaRPr sz="6000" dirty="0">
              <a:solidFill>
                <a:schemeClr val="tx2">
                  <a:lumMod val="75000"/>
                </a:schemeClr>
              </a:solidFill>
            </a:endParaRPr>
          </a:p>
        </p:txBody>
      </p:sp>
      <p:pic>
        <p:nvPicPr>
          <p:cNvPr id="737" name="Google Shape;737;p54"/>
          <p:cNvPicPr preferRelativeResize="0"/>
          <p:nvPr/>
        </p:nvPicPr>
        <p:blipFill rotWithShape="1">
          <a:blip r:embed="rId6">
            <a:alphaModFix amt="60000"/>
          </a:blip>
          <a:srcRect/>
          <a:stretch/>
        </p:blipFill>
        <p:spPr>
          <a:xfrm rot="-487117">
            <a:off x="5210405" y="4274169"/>
            <a:ext cx="223202" cy="223203"/>
          </a:xfrm>
          <a:prstGeom prst="rect">
            <a:avLst/>
          </a:prstGeom>
          <a:noFill/>
          <a:ln>
            <a:noFill/>
          </a:ln>
        </p:spPr>
      </p:pic>
      <p:pic>
        <p:nvPicPr>
          <p:cNvPr id="738" name="Google Shape;738;p54"/>
          <p:cNvPicPr preferRelativeResize="0"/>
          <p:nvPr/>
        </p:nvPicPr>
        <p:blipFill rotWithShape="1">
          <a:blip r:embed="rId7">
            <a:alphaModFix amt="60000"/>
          </a:blip>
          <a:srcRect/>
          <a:stretch/>
        </p:blipFill>
        <p:spPr>
          <a:xfrm rot="-487117">
            <a:off x="2420980" y="1069244"/>
            <a:ext cx="223202" cy="223203"/>
          </a:xfrm>
          <a:prstGeom prst="rect">
            <a:avLst/>
          </a:prstGeom>
          <a:noFill/>
          <a:ln>
            <a:noFill/>
          </a:ln>
        </p:spPr>
      </p:pic>
      <p:grpSp>
        <p:nvGrpSpPr>
          <p:cNvPr id="739" name="Google Shape;739;p54"/>
          <p:cNvGrpSpPr/>
          <p:nvPr/>
        </p:nvGrpSpPr>
        <p:grpSpPr>
          <a:xfrm>
            <a:off x="5958419" y="2217301"/>
            <a:ext cx="3008770" cy="3174209"/>
            <a:chOff x="5958419" y="2217301"/>
            <a:chExt cx="3008770" cy="3174209"/>
          </a:xfrm>
        </p:grpSpPr>
        <p:grpSp>
          <p:nvGrpSpPr>
            <p:cNvPr id="740" name="Google Shape;740;p54"/>
            <p:cNvGrpSpPr/>
            <p:nvPr/>
          </p:nvGrpSpPr>
          <p:grpSpPr>
            <a:xfrm>
              <a:off x="5958419" y="2217301"/>
              <a:ext cx="1768263" cy="3174209"/>
              <a:chOff x="3548695" y="1125553"/>
              <a:chExt cx="1343461" cy="2411646"/>
            </a:xfrm>
          </p:grpSpPr>
          <p:sp>
            <p:nvSpPr>
              <p:cNvPr id="741" name="Google Shape;741;p54"/>
              <p:cNvSpPr/>
              <p:nvPr/>
            </p:nvSpPr>
            <p:spPr>
              <a:xfrm rot="276683">
                <a:off x="3669036" y="1130558"/>
                <a:ext cx="145780" cy="528570"/>
              </a:xfrm>
              <a:custGeom>
                <a:avLst/>
                <a:gdLst/>
                <a:ahLst/>
                <a:cxnLst/>
                <a:rect l="l" t="t" r="r" b="b"/>
                <a:pathLst>
                  <a:path w="5831" h="21142" extrusionOk="0">
                    <a:moveTo>
                      <a:pt x="4781" y="1"/>
                    </a:moveTo>
                    <a:cubicBezTo>
                      <a:pt x="4624" y="628"/>
                      <a:pt x="4467" y="1255"/>
                      <a:pt x="4310" y="1897"/>
                    </a:cubicBezTo>
                    <a:cubicBezTo>
                      <a:pt x="4169" y="2524"/>
                      <a:pt x="4044" y="3151"/>
                      <a:pt x="3903" y="3794"/>
                    </a:cubicBezTo>
                    <a:cubicBezTo>
                      <a:pt x="3778" y="4421"/>
                      <a:pt x="3668" y="5064"/>
                      <a:pt x="3558" y="5706"/>
                    </a:cubicBezTo>
                    <a:cubicBezTo>
                      <a:pt x="3464" y="6349"/>
                      <a:pt x="3354" y="6992"/>
                      <a:pt x="3276" y="7634"/>
                    </a:cubicBezTo>
                    <a:lnTo>
                      <a:pt x="3151" y="8606"/>
                    </a:lnTo>
                    <a:lnTo>
                      <a:pt x="3072" y="9562"/>
                    </a:lnTo>
                    <a:cubicBezTo>
                      <a:pt x="3041" y="9891"/>
                      <a:pt x="3025" y="10220"/>
                      <a:pt x="2994" y="10550"/>
                    </a:cubicBezTo>
                    <a:cubicBezTo>
                      <a:pt x="2978" y="10863"/>
                      <a:pt x="2962" y="11192"/>
                      <a:pt x="2962" y="11521"/>
                    </a:cubicBezTo>
                    <a:cubicBezTo>
                      <a:pt x="2947" y="11851"/>
                      <a:pt x="2947" y="12164"/>
                      <a:pt x="2962" y="12493"/>
                    </a:cubicBezTo>
                    <a:cubicBezTo>
                      <a:pt x="2962" y="12822"/>
                      <a:pt x="2978" y="13152"/>
                      <a:pt x="2994" y="13481"/>
                    </a:cubicBezTo>
                    <a:cubicBezTo>
                      <a:pt x="3010" y="13810"/>
                      <a:pt x="3041" y="14139"/>
                      <a:pt x="3072" y="14468"/>
                    </a:cubicBezTo>
                    <a:cubicBezTo>
                      <a:pt x="3119" y="14797"/>
                      <a:pt x="3166" y="15111"/>
                      <a:pt x="3276" y="15456"/>
                    </a:cubicBezTo>
                    <a:lnTo>
                      <a:pt x="3276" y="15487"/>
                    </a:lnTo>
                    <a:lnTo>
                      <a:pt x="3292" y="15503"/>
                    </a:lnTo>
                    <a:lnTo>
                      <a:pt x="5110" y="18692"/>
                    </a:lnTo>
                    <a:lnTo>
                      <a:pt x="5110" y="18692"/>
                    </a:lnTo>
                    <a:cubicBezTo>
                      <a:pt x="5010" y="18804"/>
                      <a:pt x="4912" y="18922"/>
                      <a:pt x="4796" y="19014"/>
                    </a:cubicBezTo>
                    <a:cubicBezTo>
                      <a:pt x="4640" y="19139"/>
                      <a:pt x="4483" y="19280"/>
                      <a:pt x="4295" y="19374"/>
                    </a:cubicBezTo>
                    <a:cubicBezTo>
                      <a:pt x="4138" y="19484"/>
                      <a:pt x="3934" y="19531"/>
                      <a:pt x="3746" y="19609"/>
                    </a:cubicBezTo>
                    <a:cubicBezTo>
                      <a:pt x="3558" y="19641"/>
                      <a:pt x="3370" y="19688"/>
                      <a:pt x="3166" y="19688"/>
                    </a:cubicBezTo>
                    <a:cubicBezTo>
                      <a:pt x="2759" y="19688"/>
                      <a:pt x="2351" y="19609"/>
                      <a:pt x="1975" y="19453"/>
                    </a:cubicBezTo>
                    <a:cubicBezTo>
                      <a:pt x="1583" y="19296"/>
                      <a:pt x="1207" y="19076"/>
                      <a:pt x="893" y="18810"/>
                    </a:cubicBezTo>
                    <a:lnTo>
                      <a:pt x="0" y="18073"/>
                    </a:lnTo>
                    <a:lnTo>
                      <a:pt x="627" y="19029"/>
                    </a:lnTo>
                    <a:lnTo>
                      <a:pt x="831" y="19343"/>
                    </a:lnTo>
                    <a:lnTo>
                      <a:pt x="941" y="19500"/>
                    </a:lnTo>
                    <a:cubicBezTo>
                      <a:pt x="988" y="19547"/>
                      <a:pt x="1019" y="19594"/>
                      <a:pt x="1066" y="19641"/>
                    </a:cubicBezTo>
                    <a:lnTo>
                      <a:pt x="1317" y="19923"/>
                    </a:lnTo>
                    <a:lnTo>
                      <a:pt x="1599" y="20174"/>
                    </a:lnTo>
                    <a:cubicBezTo>
                      <a:pt x="2006" y="20487"/>
                      <a:pt x="2445" y="20722"/>
                      <a:pt x="2915" y="20879"/>
                    </a:cubicBezTo>
                    <a:cubicBezTo>
                      <a:pt x="3401" y="21020"/>
                      <a:pt x="3887" y="21114"/>
                      <a:pt x="4373" y="21130"/>
                    </a:cubicBezTo>
                    <a:cubicBezTo>
                      <a:pt x="4499" y="21138"/>
                      <a:pt x="4624" y="21142"/>
                      <a:pt x="4750" y="21142"/>
                    </a:cubicBezTo>
                    <a:cubicBezTo>
                      <a:pt x="5110" y="21142"/>
                      <a:pt x="5471" y="21110"/>
                      <a:pt x="5831" y="21051"/>
                    </a:cubicBezTo>
                    <a:lnTo>
                      <a:pt x="5831" y="21051"/>
                    </a:lnTo>
                    <a:cubicBezTo>
                      <a:pt x="5639" y="21070"/>
                      <a:pt x="5448" y="21079"/>
                      <a:pt x="5257" y="21079"/>
                    </a:cubicBezTo>
                    <a:cubicBezTo>
                      <a:pt x="4964" y="21079"/>
                      <a:pt x="4674" y="21058"/>
                      <a:pt x="4389" y="21020"/>
                    </a:cubicBezTo>
                    <a:cubicBezTo>
                      <a:pt x="3903" y="20973"/>
                      <a:pt x="3433" y="20863"/>
                      <a:pt x="2994" y="20691"/>
                    </a:cubicBezTo>
                    <a:cubicBezTo>
                      <a:pt x="2539" y="20519"/>
                      <a:pt x="2147" y="20252"/>
                      <a:pt x="1787" y="19954"/>
                    </a:cubicBezTo>
                    <a:lnTo>
                      <a:pt x="1536" y="19719"/>
                    </a:lnTo>
                    <a:lnTo>
                      <a:pt x="1467" y="19630"/>
                    </a:lnTo>
                    <a:lnTo>
                      <a:pt x="1467" y="19630"/>
                    </a:lnTo>
                    <a:cubicBezTo>
                      <a:pt x="1581" y="19694"/>
                      <a:pt x="1698" y="19755"/>
                      <a:pt x="1818" y="19813"/>
                    </a:cubicBezTo>
                    <a:cubicBezTo>
                      <a:pt x="2226" y="20001"/>
                      <a:pt x="2696" y="20111"/>
                      <a:pt x="3166" y="20127"/>
                    </a:cubicBezTo>
                    <a:cubicBezTo>
                      <a:pt x="3401" y="20127"/>
                      <a:pt x="3636" y="20080"/>
                      <a:pt x="3872" y="20048"/>
                    </a:cubicBezTo>
                    <a:cubicBezTo>
                      <a:pt x="4091" y="19970"/>
                      <a:pt x="4326" y="19892"/>
                      <a:pt x="4530" y="19766"/>
                    </a:cubicBezTo>
                    <a:cubicBezTo>
                      <a:pt x="4749" y="19672"/>
                      <a:pt x="4922" y="19515"/>
                      <a:pt x="5110" y="19374"/>
                    </a:cubicBezTo>
                    <a:cubicBezTo>
                      <a:pt x="5282" y="19233"/>
                      <a:pt x="5439" y="19045"/>
                      <a:pt x="5596" y="18888"/>
                    </a:cubicBezTo>
                    <a:lnTo>
                      <a:pt x="5705" y="18779"/>
                    </a:lnTo>
                    <a:lnTo>
                      <a:pt x="5627" y="18606"/>
                    </a:lnTo>
                    <a:lnTo>
                      <a:pt x="3751" y="15260"/>
                    </a:lnTo>
                    <a:lnTo>
                      <a:pt x="3751" y="15260"/>
                    </a:lnTo>
                    <a:cubicBezTo>
                      <a:pt x="3679" y="15001"/>
                      <a:pt x="3634" y="14688"/>
                      <a:pt x="3589" y="14390"/>
                    </a:cubicBezTo>
                    <a:cubicBezTo>
                      <a:pt x="3542" y="14076"/>
                      <a:pt x="3527" y="13763"/>
                      <a:pt x="3495" y="13449"/>
                    </a:cubicBezTo>
                    <a:cubicBezTo>
                      <a:pt x="3480" y="13120"/>
                      <a:pt x="3464" y="12807"/>
                      <a:pt x="3464" y="12493"/>
                    </a:cubicBezTo>
                    <a:cubicBezTo>
                      <a:pt x="3448" y="12164"/>
                      <a:pt x="3448" y="11851"/>
                      <a:pt x="3464" y="11521"/>
                    </a:cubicBezTo>
                    <a:cubicBezTo>
                      <a:pt x="3464" y="10252"/>
                      <a:pt x="3558" y="8967"/>
                      <a:pt x="3684" y="7681"/>
                    </a:cubicBezTo>
                    <a:cubicBezTo>
                      <a:pt x="3731" y="7039"/>
                      <a:pt x="3825" y="6396"/>
                      <a:pt x="3887" y="5753"/>
                    </a:cubicBezTo>
                    <a:lnTo>
                      <a:pt x="4154" y="3841"/>
                    </a:lnTo>
                    <a:cubicBezTo>
                      <a:pt x="4263" y="3198"/>
                      <a:pt x="4342" y="2556"/>
                      <a:pt x="4452" y="1913"/>
                    </a:cubicBezTo>
                    <a:cubicBezTo>
                      <a:pt x="4561" y="1286"/>
                      <a:pt x="4671" y="643"/>
                      <a:pt x="4781"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54"/>
              <p:cNvSpPr/>
              <p:nvPr/>
            </p:nvSpPr>
            <p:spPr>
              <a:xfrm>
                <a:off x="4511256" y="2729949"/>
                <a:ext cx="380900" cy="807250"/>
              </a:xfrm>
              <a:custGeom>
                <a:avLst/>
                <a:gdLst/>
                <a:ahLst/>
                <a:cxnLst/>
                <a:rect l="l" t="t" r="r" b="b"/>
                <a:pathLst>
                  <a:path w="15236" h="32290" extrusionOk="0">
                    <a:moveTo>
                      <a:pt x="12038" y="1"/>
                    </a:moveTo>
                    <a:cubicBezTo>
                      <a:pt x="12195" y="1145"/>
                      <a:pt x="12618" y="2242"/>
                      <a:pt x="13025" y="3324"/>
                    </a:cubicBezTo>
                    <a:cubicBezTo>
                      <a:pt x="13433" y="4405"/>
                      <a:pt x="13840" y="5487"/>
                      <a:pt x="14107" y="6599"/>
                    </a:cubicBezTo>
                    <a:cubicBezTo>
                      <a:pt x="14248" y="7164"/>
                      <a:pt x="14311" y="7728"/>
                      <a:pt x="14373" y="8292"/>
                    </a:cubicBezTo>
                    <a:lnTo>
                      <a:pt x="14546" y="10016"/>
                    </a:lnTo>
                    <a:cubicBezTo>
                      <a:pt x="14609" y="10596"/>
                      <a:pt x="14609" y="11176"/>
                      <a:pt x="14656" y="11741"/>
                    </a:cubicBezTo>
                    <a:lnTo>
                      <a:pt x="14703" y="12603"/>
                    </a:lnTo>
                    <a:cubicBezTo>
                      <a:pt x="14718" y="12901"/>
                      <a:pt x="14718" y="13183"/>
                      <a:pt x="14718" y="13465"/>
                    </a:cubicBezTo>
                    <a:cubicBezTo>
                      <a:pt x="14765" y="15769"/>
                      <a:pt x="14609" y="18073"/>
                      <a:pt x="14170" y="20330"/>
                    </a:cubicBezTo>
                    <a:lnTo>
                      <a:pt x="13997" y="21177"/>
                    </a:lnTo>
                    <a:lnTo>
                      <a:pt x="13793" y="22007"/>
                    </a:lnTo>
                    <a:cubicBezTo>
                      <a:pt x="13731" y="22289"/>
                      <a:pt x="13652" y="22556"/>
                      <a:pt x="13558" y="22838"/>
                    </a:cubicBezTo>
                    <a:cubicBezTo>
                      <a:pt x="13480" y="23105"/>
                      <a:pt x="13402" y="23387"/>
                      <a:pt x="13308" y="23653"/>
                    </a:cubicBezTo>
                    <a:cubicBezTo>
                      <a:pt x="13119" y="24186"/>
                      <a:pt x="12900" y="24719"/>
                      <a:pt x="12665" y="25236"/>
                    </a:cubicBezTo>
                    <a:cubicBezTo>
                      <a:pt x="12555" y="25503"/>
                      <a:pt x="12430" y="25754"/>
                      <a:pt x="12289" y="26004"/>
                    </a:cubicBezTo>
                    <a:cubicBezTo>
                      <a:pt x="12226" y="26130"/>
                      <a:pt x="12148" y="26239"/>
                      <a:pt x="12069" y="26365"/>
                    </a:cubicBezTo>
                    <a:cubicBezTo>
                      <a:pt x="12038" y="26428"/>
                      <a:pt x="12007" y="26490"/>
                      <a:pt x="11960" y="26553"/>
                    </a:cubicBezTo>
                    <a:lnTo>
                      <a:pt x="11834" y="26757"/>
                    </a:lnTo>
                    <a:lnTo>
                      <a:pt x="11803" y="26772"/>
                    </a:lnTo>
                    <a:lnTo>
                      <a:pt x="11803" y="26819"/>
                    </a:lnTo>
                    <a:cubicBezTo>
                      <a:pt x="11771" y="27086"/>
                      <a:pt x="11693" y="27290"/>
                      <a:pt x="11536" y="27478"/>
                    </a:cubicBezTo>
                    <a:cubicBezTo>
                      <a:pt x="11474" y="27587"/>
                      <a:pt x="11364" y="27666"/>
                      <a:pt x="11286" y="27760"/>
                    </a:cubicBezTo>
                    <a:cubicBezTo>
                      <a:pt x="11176" y="27838"/>
                      <a:pt x="11066" y="27917"/>
                      <a:pt x="10956" y="27995"/>
                    </a:cubicBezTo>
                    <a:cubicBezTo>
                      <a:pt x="10502" y="28277"/>
                      <a:pt x="10000" y="28528"/>
                      <a:pt x="9499" y="28763"/>
                    </a:cubicBezTo>
                    <a:cubicBezTo>
                      <a:pt x="8480" y="29218"/>
                      <a:pt x="7430" y="29625"/>
                      <a:pt x="6364" y="30017"/>
                    </a:cubicBezTo>
                    <a:lnTo>
                      <a:pt x="3182" y="31161"/>
                    </a:lnTo>
                    <a:lnTo>
                      <a:pt x="0" y="32290"/>
                    </a:lnTo>
                    <a:cubicBezTo>
                      <a:pt x="1082" y="31976"/>
                      <a:pt x="2163" y="31663"/>
                      <a:pt x="3245" y="31334"/>
                    </a:cubicBezTo>
                    <a:cubicBezTo>
                      <a:pt x="4326" y="31004"/>
                      <a:pt x="5392" y="30660"/>
                      <a:pt x="6474" y="30299"/>
                    </a:cubicBezTo>
                    <a:cubicBezTo>
                      <a:pt x="7539" y="29939"/>
                      <a:pt x="8605" y="29562"/>
                      <a:pt x="9655" y="29123"/>
                    </a:cubicBezTo>
                    <a:cubicBezTo>
                      <a:pt x="10173" y="28904"/>
                      <a:pt x="10706" y="28669"/>
                      <a:pt x="11207" y="28355"/>
                    </a:cubicBezTo>
                    <a:cubicBezTo>
                      <a:pt x="11317" y="28277"/>
                      <a:pt x="11442" y="28183"/>
                      <a:pt x="11568" y="28105"/>
                    </a:cubicBezTo>
                    <a:cubicBezTo>
                      <a:pt x="11677" y="27995"/>
                      <a:pt x="11803" y="27901"/>
                      <a:pt x="11897" y="27760"/>
                    </a:cubicBezTo>
                    <a:cubicBezTo>
                      <a:pt x="12086" y="27542"/>
                      <a:pt x="12208" y="27229"/>
                      <a:pt x="12249" y="26947"/>
                    </a:cubicBezTo>
                    <a:lnTo>
                      <a:pt x="12249" y="26947"/>
                    </a:lnTo>
                    <a:cubicBezTo>
                      <a:pt x="12269" y="26913"/>
                      <a:pt x="12310" y="26858"/>
                      <a:pt x="12351" y="26804"/>
                    </a:cubicBezTo>
                    <a:cubicBezTo>
                      <a:pt x="12383" y="26741"/>
                      <a:pt x="12430" y="26678"/>
                      <a:pt x="12461" y="26616"/>
                    </a:cubicBezTo>
                    <a:cubicBezTo>
                      <a:pt x="12540" y="26490"/>
                      <a:pt x="12618" y="26365"/>
                      <a:pt x="12696" y="26224"/>
                    </a:cubicBezTo>
                    <a:cubicBezTo>
                      <a:pt x="12837" y="25973"/>
                      <a:pt x="12963" y="25706"/>
                      <a:pt x="13104" y="25440"/>
                    </a:cubicBezTo>
                    <a:cubicBezTo>
                      <a:pt x="13355" y="24907"/>
                      <a:pt x="13574" y="24358"/>
                      <a:pt x="13762" y="23810"/>
                    </a:cubicBezTo>
                    <a:cubicBezTo>
                      <a:pt x="13872" y="23543"/>
                      <a:pt x="13950" y="23261"/>
                      <a:pt x="14044" y="22979"/>
                    </a:cubicBezTo>
                    <a:cubicBezTo>
                      <a:pt x="14123" y="22697"/>
                      <a:pt x="14217" y="22415"/>
                      <a:pt x="14279" y="22133"/>
                    </a:cubicBezTo>
                    <a:lnTo>
                      <a:pt x="14499" y="21286"/>
                    </a:lnTo>
                    <a:lnTo>
                      <a:pt x="14671" y="20424"/>
                    </a:lnTo>
                    <a:cubicBezTo>
                      <a:pt x="15110" y="18120"/>
                      <a:pt x="15236" y="15785"/>
                      <a:pt x="15173" y="13465"/>
                    </a:cubicBezTo>
                    <a:cubicBezTo>
                      <a:pt x="15173" y="13167"/>
                      <a:pt x="15173" y="12885"/>
                      <a:pt x="15157" y="12587"/>
                    </a:cubicBezTo>
                    <a:lnTo>
                      <a:pt x="15094" y="11709"/>
                    </a:lnTo>
                    <a:cubicBezTo>
                      <a:pt x="15047" y="11129"/>
                      <a:pt x="15032" y="10549"/>
                      <a:pt x="14938" y="9985"/>
                    </a:cubicBezTo>
                    <a:lnTo>
                      <a:pt x="14718" y="8245"/>
                    </a:lnTo>
                    <a:cubicBezTo>
                      <a:pt x="14656" y="7681"/>
                      <a:pt x="14562" y="7085"/>
                      <a:pt x="14405" y="6521"/>
                    </a:cubicBezTo>
                    <a:cubicBezTo>
                      <a:pt x="13825" y="4248"/>
                      <a:pt x="12524" y="2273"/>
                      <a:pt x="12038"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54"/>
              <p:cNvSpPr/>
              <p:nvPr/>
            </p:nvSpPr>
            <p:spPr>
              <a:xfrm>
                <a:off x="3548695" y="1672332"/>
                <a:ext cx="1185775" cy="1181375"/>
              </a:xfrm>
              <a:custGeom>
                <a:avLst/>
                <a:gdLst/>
                <a:ahLst/>
                <a:cxnLst/>
                <a:rect l="l" t="t" r="r" b="b"/>
                <a:pathLst>
                  <a:path w="47431" h="47255" extrusionOk="0">
                    <a:moveTo>
                      <a:pt x="9327" y="1"/>
                    </a:moveTo>
                    <a:cubicBezTo>
                      <a:pt x="8950" y="1302"/>
                      <a:pt x="8355" y="2509"/>
                      <a:pt x="7696" y="3684"/>
                    </a:cubicBezTo>
                    <a:cubicBezTo>
                      <a:pt x="7383" y="4264"/>
                      <a:pt x="7007" y="4844"/>
                      <a:pt x="6662" y="5408"/>
                    </a:cubicBezTo>
                    <a:cubicBezTo>
                      <a:pt x="6286" y="5973"/>
                      <a:pt x="5910" y="6521"/>
                      <a:pt x="5518" y="7070"/>
                    </a:cubicBezTo>
                    <a:cubicBezTo>
                      <a:pt x="4750" y="8167"/>
                      <a:pt x="3919" y="9249"/>
                      <a:pt x="3120" y="10330"/>
                    </a:cubicBezTo>
                    <a:cubicBezTo>
                      <a:pt x="2304" y="11396"/>
                      <a:pt x="1474" y="12478"/>
                      <a:pt x="737" y="13622"/>
                    </a:cubicBezTo>
                    <a:cubicBezTo>
                      <a:pt x="643" y="13763"/>
                      <a:pt x="565" y="13920"/>
                      <a:pt x="471" y="14076"/>
                    </a:cubicBezTo>
                    <a:lnTo>
                      <a:pt x="345" y="14296"/>
                    </a:lnTo>
                    <a:cubicBezTo>
                      <a:pt x="314" y="14374"/>
                      <a:pt x="282" y="14452"/>
                      <a:pt x="235" y="14531"/>
                    </a:cubicBezTo>
                    <a:cubicBezTo>
                      <a:pt x="173" y="14703"/>
                      <a:pt x="79" y="14860"/>
                      <a:pt x="47" y="15064"/>
                    </a:cubicBezTo>
                    <a:cubicBezTo>
                      <a:pt x="0" y="15252"/>
                      <a:pt x="0" y="15456"/>
                      <a:pt x="47" y="15644"/>
                    </a:cubicBezTo>
                    <a:cubicBezTo>
                      <a:pt x="110" y="16036"/>
                      <a:pt x="329" y="16365"/>
                      <a:pt x="565" y="16647"/>
                    </a:cubicBezTo>
                    <a:cubicBezTo>
                      <a:pt x="800" y="16913"/>
                      <a:pt x="1066" y="17148"/>
                      <a:pt x="1333" y="17352"/>
                    </a:cubicBezTo>
                    <a:cubicBezTo>
                      <a:pt x="2446" y="18183"/>
                      <a:pt x="3684" y="18779"/>
                      <a:pt x="4875" y="19390"/>
                    </a:cubicBezTo>
                    <a:cubicBezTo>
                      <a:pt x="5471" y="19703"/>
                      <a:pt x="6066" y="20001"/>
                      <a:pt x="6599" y="20393"/>
                    </a:cubicBezTo>
                    <a:cubicBezTo>
                      <a:pt x="6725" y="20487"/>
                      <a:pt x="6850" y="20581"/>
                      <a:pt x="6944" y="20707"/>
                    </a:cubicBezTo>
                    <a:cubicBezTo>
                      <a:pt x="7054" y="20816"/>
                      <a:pt x="7101" y="20926"/>
                      <a:pt x="7148" y="21067"/>
                    </a:cubicBezTo>
                    <a:cubicBezTo>
                      <a:pt x="7211" y="21349"/>
                      <a:pt x="7163" y="21678"/>
                      <a:pt x="7085" y="21976"/>
                    </a:cubicBezTo>
                    <a:cubicBezTo>
                      <a:pt x="6913" y="22603"/>
                      <a:pt x="6584" y="23199"/>
                      <a:pt x="6239" y="23763"/>
                    </a:cubicBezTo>
                    <a:cubicBezTo>
                      <a:pt x="5894" y="24327"/>
                      <a:pt x="5486" y="24876"/>
                      <a:pt x="5063" y="25393"/>
                    </a:cubicBezTo>
                    <a:lnTo>
                      <a:pt x="5079" y="25378"/>
                    </a:lnTo>
                    <a:lnTo>
                      <a:pt x="5079" y="25378"/>
                    </a:lnTo>
                    <a:cubicBezTo>
                      <a:pt x="4812" y="25660"/>
                      <a:pt x="4671" y="26020"/>
                      <a:pt x="4671" y="26396"/>
                    </a:cubicBezTo>
                    <a:cubicBezTo>
                      <a:pt x="4687" y="26773"/>
                      <a:pt x="4844" y="27102"/>
                      <a:pt x="5047" y="27399"/>
                    </a:cubicBezTo>
                    <a:cubicBezTo>
                      <a:pt x="5471" y="27979"/>
                      <a:pt x="6035" y="28403"/>
                      <a:pt x="6615" y="28779"/>
                    </a:cubicBezTo>
                    <a:cubicBezTo>
                      <a:pt x="7195" y="29139"/>
                      <a:pt x="7806" y="29453"/>
                      <a:pt x="8386" y="29829"/>
                    </a:cubicBezTo>
                    <a:cubicBezTo>
                      <a:pt x="8668" y="30017"/>
                      <a:pt x="8950" y="30205"/>
                      <a:pt x="9185" y="30440"/>
                    </a:cubicBezTo>
                    <a:cubicBezTo>
                      <a:pt x="9232" y="30487"/>
                      <a:pt x="9295" y="30550"/>
                      <a:pt x="9311" y="30613"/>
                    </a:cubicBezTo>
                    <a:cubicBezTo>
                      <a:pt x="9311" y="30628"/>
                      <a:pt x="9311" y="30628"/>
                      <a:pt x="9295" y="30628"/>
                    </a:cubicBezTo>
                    <a:cubicBezTo>
                      <a:pt x="9295" y="30644"/>
                      <a:pt x="9248" y="30660"/>
                      <a:pt x="9217" y="30660"/>
                    </a:cubicBezTo>
                    <a:cubicBezTo>
                      <a:pt x="9179" y="30664"/>
                      <a:pt x="9139" y="30666"/>
                      <a:pt x="9098" y="30666"/>
                    </a:cubicBezTo>
                    <a:cubicBezTo>
                      <a:pt x="8984" y="30666"/>
                      <a:pt x="8861" y="30651"/>
                      <a:pt x="8747" y="30628"/>
                    </a:cubicBezTo>
                    <a:lnTo>
                      <a:pt x="8684" y="30628"/>
                    </a:lnTo>
                    <a:lnTo>
                      <a:pt x="8653" y="30675"/>
                    </a:lnTo>
                    <a:cubicBezTo>
                      <a:pt x="8370" y="31083"/>
                      <a:pt x="8120" y="31522"/>
                      <a:pt x="7932" y="31992"/>
                    </a:cubicBezTo>
                    <a:cubicBezTo>
                      <a:pt x="7759" y="32447"/>
                      <a:pt x="7649" y="32995"/>
                      <a:pt x="7822" y="33497"/>
                    </a:cubicBezTo>
                    <a:cubicBezTo>
                      <a:pt x="7900" y="33748"/>
                      <a:pt x="8057" y="33983"/>
                      <a:pt x="8261" y="34155"/>
                    </a:cubicBezTo>
                    <a:cubicBezTo>
                      <a:pt x="8449" y="34328"/>
                      <a:pt x="8684" y="34453"/>
                      <a:pt x="8919" y="34547"/>
                    </a:cubicBezTo>
                    <a:cubicBezTo>
                      <a:pt x="9389" y="34751"/>
                      <a:pt x="9891" y="34829"/>
                      <a:pt x="10408" y="34860"/>
                    </a:cubicBezTo>
                    <a:lnTo>
                      <a:pt x="10377" y="34860"/>
                    </a:lnTo>
                    <a:cubicBezTo>
                      <a:pt x="10533" y="34923"/>
                      <a:pt x="10722" y="35080"/>
                      <a:pt x="10831" y="35252"/>
                    </a:cubicBezTo>
                    <a:cubicBezTo>
                      <a:pt x="10957" y="35425"/>
                      <a:pt x="11066" y="35629"/>
                      <a:pt x="11145" y="35832"/>
                    </a:cubicBezTo>
                    <a:cubicBezTo>
                      <a:pt x="11286" y="36255"/>
                      <a:pt x="11349" y="36710"/>
                      <a:pt x="11364" y="37180"/>
                    </a:cubicBezTo>
                    <a:cubicBezTo>
                      <a:pt x="11380" y="37635"/>
                      <a:pt x="11333" y="38089"/>
                      <a:pt x="11286" y="38560"/>
                    </a:cubicBezTo>
                    <a:lnTo>
                      <a:pt x="11207" y="39281"/>
                    </a:lnTo>
                    <a:cubicBezTo>
                      <a:pt x="11207" y="39516"/>
                      <a:pt x="11192" y="39751"/>
                      <a:pt x="11192" y="40002"/>
                    </a:cubicBezTo>
                    <a:cubicBezTo>
                      <a:pt x="11207" y="40958"/>
                      <a:pt x="11349" y="41914"/>
                      <a:pt x="11568" y="42839"/>
                    </a:cubicBezTo>
                    <a:cubicBezTo>
                      <a:pt x="11803" y="43779"/>
                      <a:pt x="12101" y="44673"/>
                      <a:pt x="12508" y="45566"/>
                    </a:cubicBezTo>
                    <a:lnTo>
                      <a:pt x="12524" y="45597"/>
                    </a:lnTo>
                    <a:lnTo>
                      <a:pt x="12571" y="45644"/>
                    </a:lnTo>
                    <a:cubicBezTo>
                      <a:pt x="13198" y="46130"/>
                      <a:pt x="13919" y="46491"/>
                      <a:pt x="14656" y="46710"/>
                    </a:cubicBezTo>
                    <a:cubicBezTo>
                      <a:pt x="15408" y="46961"/>
                      <a:pt x="16176" y="47086"/>
                      <a:pt x="16929" y="47165"/>
                    </a:cubicBezTo>
                    <a:cubicBezTo>
                      <a:pt x="17538" y="47227"/>
                      <a:pt x="18149" y="47255"/>
                      <a:pt x="18759" y="47255"/>
                    </a:cubicBezTo>
                    <a:cubicBezTo>
                      <a:pt x="19688" y="47255"/>
                      <a:pt x="20613" y="47191"/>
                      <a:pt x="21521" y="47086"/>
                    </a:cubicBezTo>
                    <a:cubicBezTo>
                      <a:pt x="24562" y="46742"/>
                      <a:pt x="27524" y="46036"/>
                      <a:pt x="30456" y="45206"/>
                    </a:cubicBezTo>
                    <a:cubicBezTo>
                      <a:pt x="33371" y="44343"/>
                      <a:pt x="36239" y="43372"/>
                      <a:pt x="39061" y="42274"/>
                    </a:cubicBezTo>
                    <a:cubicBezTo>
                      <a:pt x="40487" y="41726"/>
                      <a:pt x="41882" y="41162"/>
                      <a:pt x="43277" y="40566"/>
                    </a:cubicBezTo>
                    <a:cubicBezTo>
                      <a:pt x="44672" y="39970"/>
                      <a:pt x="46067" y="39359"/>
                      <a:pt x="47431" y="38716"/>
                    </a:cubicBezTo>
                    <a:lnTo>
                      <a:pt x="47415" y="38669"/>
                    </a:lnTo>
                    <a:cubicBezTo>
                      <a:pt x="46020" y="39249"/>
                      <a:pt x="44609" y="39814"/>
                      <a:pt x="43199" y="40362"/>
                    </a:cubicBezTo>
                    <a:cubicBezTo>
                      <a:pt x="41788" y="40911"/>
                      <a:pt x="40377" y="41444"/>
                      <a:pt x="38951" y="41945"/>
                    </a:cubicBezTo>
                    <a:cubicBezTo>
                      <a:pt x="36098" y="42964"/>
                      <a:pt x="33230" y="43920"/>
                      <a:pt x="30314" y="44720"/>
                    </a:cubicBezTo>
                    <a:cubicBezTo>
                      <a:pt x="27399" y="45519"/>
                      <a:pt x="24452" y="46209"/>
                      <a:pt x="21458" y="46538"/>
                    </a:cubicBezTo>
                    <a:cubicBezTo>
                      <a:pt x="20480" y="46641"/>
                      <a:pt x="19496" y="46717"/>
                      <a:pt x="18517" y="46717"/>
                    </a:cubicBezTo>
                    <a:cubicBezTo>
                      <a:pt x="18006" y="46717"/>
                      <a:pt x="17497" y="46696"/>
                      <a:pt x="16991" y="46648"/>
                    </a:cubicBezTo>
                    <a:cubicBezTo>
                      <a:pt x="16239" y="46585"/>
                      <a:pt x="15518" y="46459"/>
                      <a:pt x="14813" y="46240"/>
                    </a:cubicBezTo>
                    <a:cubicBezTo>
                      <a:pt x="14123" y="46026"/>
                      <a:pt x="13479" y="45721"/>
                      <a:pt x="12909" y="45298"/>
                    </a:cubicBezTo>
                    <a:lnTo>
                      <a:pt x="12909" y="45298"/>
                    </a:lnTo>
                    <a:cubicBezTo>
                      <a:pt x="12528" y="44481"/>
                      <a:pt x="12237" y="43605"/>
                      <a:pt x="12007" y="42729"/>
                    </a:cubicBezTo>
                    <a:cubicBezTo>
                      <a:pt x="11772" y="41836"/>
                      <a:pt x="11631" y="40911"/>
                      <a:pt x="11599" y="39986"/>
                    </a:cubicBezTo>
                    <a:cubicBezTo>
                      <a:pt x="11584" y="39751"/>
                      <a:pt x="11599" y="39531"/>
                      <a:pt x="11599" y="39296"/>
                    </a:cubicBezTo>
                    <a:lnTo>
                      <a:pt x="11646" y="38607"/>
                    </a:lnTo>
                    <a:cubicBezTo>
                      <a:pt x="11693" y="38121"/>
                      <a:pt x="11725" y="37650"/>
                      <a:pt x="11693" y="37165"/>
                    </a:cubicBezTo>
                    <a:cubicBezTo>
                      <a:pt x="11678" y="36679"/>
                      <a:pt x="11599" y="36193"/>
                      <a:pt x="11427" y="35723"/>
                    </a:cubicBezTo>
                    <a:cubicBezTo>
                      <a:pt x="11239" y="35268"/>
                      <a:pt x="10988" y="34813"/>
                      <a:pt x="10439" y="34594"/>
                    </a:cubicBezTo>
                    <a:lnTo>
                      <a:pt x="10439" y="34578"/>
                    </a:lnTo>
                    <a:lnTo>
                      <a:pt x="10408" y="34578"/>
                    </a:lnTo>
                    <a:cubicBezTo>
                      <a:pt x="9938" y="34578"/>
                      <a:pt x="9452" y="34500"/>
                      <a:pt x="9013" y="34328"/>
                    </a:cubicBezTo>
                    <a:cubicBezTo>
                      <a:pt x="8574" y="34155"/>
                      <a:pt x="8182" y="33857"/>
                      <a:pt x="8026" y="33434"/>
                    </a:cubicBezTo>
                    <a:cubicBezTo>
                      <a:pt x="7869" y="32995"/>
                      <a:pt x="7947" y="32494"/>
                      <a:pt x="8120" y="32055"/>
                    </a:cubicBezTo>
                    <a:cubicBezTo>
                      <a:pt x="8270" y="31619"/>
                      <a:pt x="8506" y="31213"/>
                      <a:pt x="8760" y="30821"/>
                    </a:cubicBezTo>
                    <a:lnTo>
                      <a:pt x="8760" y="30821"/>
                    </a:lnTo>
                    <a:cubicBezTo>
                      <a:pt x="8864" y="30832"/>
                      <a:pt x="8969" y="30846"/>
                      <a:pt x="9077" y="30846"/>
                    </a:cubicBezTo>
                    <a:cubicBezTo>
                      <a:pt x="9133" y="30846"/>
                      <a:pt x="9190" y="30842"/>
                      <a:pt x="9248" y="30832"/>
                    </a:cubicBezTo>
                    <a:cubicBezTo>
                      <a:pt x="9311" y="30816"/>
                      <a:pt x="9358" y="30816"/>
                      <a:pt x="9405" y="30769"/>
                    </a:cubicBezTo>
                    <a:cubicBezTo>
                      <a:pt x="9468" y="30722"/>
                      <a:pt x="9499" y="30613"/>
                      <a:pt x="9468" y="30566"/>
                    </a:cubicBezTo>
                    <a:cubicBezTo>
                      <a:pt x="9436" y="30440"/>
                      <a:pt x="9374" y="30378"/>
                      <a:pt x="9311" y="30315"/>
                    </a:cubicBezTo>
                    <a:cubicBezTo>
                      <a:pt x="9044" y="30064"/>
                      <a:pt x="8762" y="29876"/>
                      <a:pt x="8464" y="29688"/>
                    </a:cubicBezTo>
                    <a:cubicBezTo>
                      <a:pt x="7885" y="29312"/>
                      <a:pt x="7273" y="28998"/>
                      <a:pt x="6709" y="28622"/>
                    </a:cubicBezTo>
                    <a:cubicBezTo>
                      <a:pt x="6145" y="28262"/>
                      <a:pt x="5580" y="27838"/>
                      <a:pt x="5204" y="27290"/>
                    </a:cubicBezTo>
                    <a:cubicBezTo>
                      <a:pt x="5016" y="27023"/>
                      <a:pt x="4875" y="26710"/>
                      <a:pt x="4875" y="26396"/>
                    </a:cubicBezTo>
                    <a:cubicBezTo>
                      <a:pt x="4875" y="26083"/>
                      <a:pt x="5000" y="25754"/>
                      <a:pt x="5220" y="25550"/>
                    </a:cubicBezTo>
                    <a:lnTo>
                      <a:pt x="5220" y="25534"/>
                    </a:lnTo>
                    <a:lnTo>
                      <a:pt x="5236" y="25534"/>
                    </a:lnTo>
                    <a:cubicBezTo>
                      <a:pt x="5674" y="25017"/>
                      <a:pt x="6082" y="24484"/>
                      <a:pt x="6458" y="23904"/>
                    </a:cubicBezTo>
                    <a:cubicBezTo>
                      <a:pt x="6834" y="23340"/>
                      <a:pt x="7179" y="22744"/>
                      <a:pt x="7399" y="22070"/>
                    </a:cubicBezTo>
                    <a:cubicBezTo>
                      <a:pt x="7493" y="21741"/>
                      <a:pt x="7555" y="21365"/>
                      <a:pt x="7477" y="20989"/>
                    </a:cubicBezTo>
                    <a:cubicBezTo>
                      <a:pt x="7446" y="20801"/>
                      <a:pt x="7352" y="20597"/>
                      <a:pt x="7226" y="20471"/>
                    </a:cubicBezTo>
                    <a:cubicBezTo>
                      <a:pt x="7101" y="20330"/>
                      <a:pt x="6960" y="20205"/>
                      <a:pt x="6819" y="20095"/>
                    </a:cubicBezTo>
                    <a:cubicBezTo>
                      <a:pt x="6270" y="19672"/>
                      <a:pt x="5659" y="19359"/>
                      <a:pt x="5063" y="19029"/>
                    </a:cubicBezTo>
                    <a:cubicBezTo>
                      <a:pt x="3888" y="18371"/>
                      <a:pt x="2665" y="17791"/>
                      <a:pt x="1615" y="16992"/>
                    </a:cubicBezTo>
                    <a:cubicBezTo>
                      <a:pt x="1364" y="16788"/>
                      <a:pt x="1113" y="16584"/>
                      <a:pt x="909" y="16333"/>
                    </a:cubicBezTo>
                    <a:cubicBezTo>
                      <a:pt x="706" y="16098"/>
                      <a:pt x="549" y="15832"/>
                      <a:pt x="502" y="15565"/>
                    </a:cubicBezTo>
                    <a:cubicBezTo>
                      <a:pt x="439" y="15283"/>
                      <a:pt x="518" y="15017"/>
                      <a:pt x="659" y="14719"/>
                    </a:cubicBezTo>
                    <a:cubicBezTo>
                      <a:pt x="690" y="14641"/>
                      <a:pt x="706" y="14578"/>
                      <a:pt x="753" y="14500"/>
                    </a:cubicBezTo>
                    <a:lnTo>
                      <a:pt x="878" y="14280"/>
                    </a:lnTo>
                    <a:cubicBezTo>
                      <a:pt x="956" y="14139"/>
                      <a:pt x="1019" y="13998"/>
                      <a:pt x="1113" y="13857"/>
                    </a:cubicBezTo>
                    <a:cubicBezTo>
                      <a:pt x="1819" y="12728"/>
                      <a:pt x="2634" y="11647"/>
                      <a:pt x="3433" y="10565"/>
                    </a:cubicBezTo>
                    <a:cubicBezTo>
                      <a:pt x="4248" y="9484"/>
                      <a:pt x="5032" y="8387"/>
                      <a:pt x="5784" y="7258"/>
                    </a:cubicBezTo>
                    <a:cubicBezTo>
                      <a:pt x="6552" y="6145"/>
                      <a:pt x="7273" y="5001"/>
                      <a:pt x="7900" y="3794"/>
                    </a:cubicBezTo>
                    <a:cubicBezTo>
                      <a:pt x="8511" y="2587"/>
                      <a:pt x="9060" y="1333"/>
                      <a:pt x="9389" y="16"/>
                    </a:cubicBezTo>
                    <a:lnTo>
                      <a:pt x="9327" y="1"/>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44" name="Google Shape;744;p54"/>
            <p:cNvSpPr/>
            <p:nvPr/>
          </p:nvSpPr>
          <p:spPr>
            <a:xfrm>
              <a:off x="8480778" y="3733293"/>
              <a:ext cx="486411" cy="1517811"/>
            </a:xfrm>
            <a:custGeom>
              <a:avLst/>
              <a:gdLst/>
              <a:ahLst/>
              <a:cxnLst/>
              <a:rect l="l" t="t" r="r" b="b"/>
              <a:pathLst>
                <a:path w="16412" h="51036" extrusionOk="0">
                  <a:moveTo>
                    <a:pt x="424" y="0"/>
                  </a:moveTo>
                  <a:cubicBezTo>
                    <a:pt x="189" y="1113"/>
                    <a:pt x="95" y="2257"/>
                    <a:pt x="48" y="3386"/>
                  </a:cubicBezTo>
                  <a:cubicBezTo>
                    <a:pt x="1" y="4514"/>
                    <a:pt x="1" y="5659"/>
                    <a:pt x="48" y="6787"/>
                  </a:cubicBezTo>
                  <a:cubicBezTo>
                    <a:pt x="142" y="9060"/>
                    <a:pt x="408" y="11317"/>
                    <a:pt x="769" y="13559"/>
                  </a:cubicBezTo>
                  <a:cubicBezTo>
                    <a:pt x="1521" y="18041"/>
                    <a:pt x="2744" y="22430"/>
                    <a:pt x="4248" y="26709"/>
                  </a:cubicBezTo>
                  <a:cubicBezTo>
                    <a:pt x="5753" y="30988"/>
                    <a:pt x="7556" y="35173"/>
                    <a:pt x="9593" y="39217"/>
                  </a:cubicBezTo>
                  <a:cubicBezTo>
                    <a:pt x="10612" y="41239"/>
                    <a:pt x="11678" y="43246"/>
                    <a:pt x="12791" y="45221"/>
                  </a:cubicBezTo>
                  <a:cubicBezTo>
                    <a:pt x="13919" y="47180"/>
                    <a:pt x="15079" y="49124"/>
                    <a:pt x="16302" y="51036"/>
                  </a:cubicBezTo>
                  <a:lnTo>
                    <a:pt x="16412" y="50973"/>
                  </a:lnTo>
                  <a:cubicBezTo>
                    <a:pt x="15267" y="49014"/>
                    <a:pt x="14154" y="47055"/>
                    <a:pt x="13104" y="45048"/>
                  </a:cubicBezTo>
                  <a:cubicBezTo>
                    <a:pt x="12023" y="43058"/>
                    <a:pt x="10988" y="41051"/>
                    <a:pt x="10016" y="39014"/>
                  </a:cubicBezTo>
                  <a:cubicBezTo>
                    <a:pt x="9045" y="36976"/>
                    <a:pt x="8104" y="34923"/>
                    <a:pt x="7226" y="32838"/>
                  </a:cubicBezTo>
                  <a:cubicBezTo>
                    <a:pt x="6349" y="30753"/>
                    <a:pt x="5534" y="28653"/>
                    <a:pt x="4781" y="26521"/>
                  </a:cubicBezTo>
                  <a:cubicBezTo>
                    <a:pt x="4029" y="24405"/>
                    <a:pt x="3339" y="22242"/>
                    <a:pt x="2744" y="20079"/>
                  </a:cubicBezTo>
                  <a:cubicBezTo>
                    <a:pt x="2132" y="17900"/>
                    <a:pt x="1631" y="15706"/>
                    <a:pt x="1207" y="13480"/>
                  </a:cubicBezTo>
                  <a:cubicBezTo>
                    <a:pt x="800" y="11270"/>
                    <a:pt x="486" y="9029"/>
                    <a:pt x="345" y="6772"/>
                  </a:cubicBezTo>
                  <a:cubicBezTo>
                    <a:pt x="267" y="5643"/>
                    <a:pt x="220" y="4514"/>
                    <a:pt x="236" y="3386"/>
                  </a:cubicBezTo>
                  <a:cubicBezTo>
                    <a:pt x="236" y="2822"/>
                    <a:pt x="251" y="2257"/>
                    <a:pt x="298" y="1709"/>
                  </a:cubicBezTo>
                  <a:cubicBezTo>
                    <a:pt x="330" y="1145"/>
                    <a:pt x="377" y="580"/>
                    <a:pt x="471" y="16"/>
                  </a:cubicBezTo>
                  <a:lnTo>
                    <a:pt x="424"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theme/theme1.xml><?xml version="1.0" encoding="utf-8"?>
<a:theme xmlns:a="http://schemas.openxmlformats.org/drawingml/2006/main" name="Pastel Watercolor Mental Health Clinic by Slidesgo">
  <a:themeElements>
    <a:clrScheme name="Simple Light">
      <a:dk1>
        <a:srgbClr val="000000"/>
      </a:dk1>
      <a:lt1>
        <a:srgbClr val="F5F0EC"/>
      </a:lt1>
      <a:dk2>
        <a:srgbClr val="659DA9"/>
      </a:dk2>
      <a:lt2>
        <a:srgbClr val="EDCB69"/>
      </a:lt2>
      <a:accent1>
        <a:srgbClr val="385A93"/>
      </a:accent1>
      <a:accent2>
        <a:srgbClr val="FFFFFF"/>
      </a:accent2>
      <a:accent3>
        <a:srgbClr val="FFFFFF"/>
      </a:accent3>
      <a:accent4>
        <a:srgbClr val="FFFFFF"/>
      </a:accent4>
      <a:accent5>
        <a:srgbClr val="FFFFFF"/>
      </a:accent5>
      <a:accent6>
        <a:srgbClr val="FFFFFF"/>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167</TotalTime>
  <Words>1217</Words>
  <Application>Microsoft Office PowerPoint</Application>
  <PresentationFormat>Apresentação na tela (16:9)</PresentationFormat>
  <Paragraphs>90</Paragraphs>
  <Slides>16</Slides>
  <Notes>5</Notes>
  <HiddenSlides>0</HiddenSlides>
  <MMClips>0</MMClips>
  <ScaleCrop>false</ScaleCrop>
  <HeadingPairs>
    <vt:vector size="6" baseType="variant">
      <vt:variant>
        <vt:lpstr>Fontes usadas</vt:lpstr>
      </vt:variant>
      <vt:variant>
        <vt:i4>10</vt:i4>
      </vt:variant>
      <vt:variant>
        <vt:lpstr>Tema</vt:lpstr>
      </vt:variant>
      <vt:variant>
        <vt:i4>1</vt:i4>
      </vt:variant>
      <vt:variant>
        <vt:lpstr>Títulos de slides</vt:lpstr>
      </vt:variant>
      <vt:variant>
        <vt:i4>16</vt:i4>
      </vt:variant>
    </vt:vector>
  </HeadingPairs>
  <TitlesOfParts>
    <vt:vector size="27" baseType="lpstr">
      <vt:lpstr>Arial</vt:lpstr>
      <vt:lpstr>Cambay</vt:lpstr>
      <vt:lpstr>Amasis MT Pro Light</vt:lpstr>
      <vt:lpstr>Avenir Next LT Pro Light</vt:lpstr>
      <vt:lpstr>Calibri</vt:lpstr>
      <vt:lpstr>Fira Sans Extra Condensed Medium</vt:lpstr>
      <vt:lpstr>Amasis MT Pro</vt:lpstr>
      <vt:lpstr>Averia Libre</vt:lpstr>
      <vt:lpstr>DM Serif Text</vt:lpstr>
      <vt:lpstr>Roboto Condensed Light</vt:lpstr>
      <vt:lpstr>Pastel Watercolor Mental Health Clinic by Slidesgo</vt:lpstr>
      <vt:lpstr>The inferior temporal cortex is a potential cortical precursor of orthographic processing in untrained monkeys </vt:lpstr>
      <vt:lpstr>Pressupostos teóricos</vt:lpstr>
      <vt:lpstr>Pressupostos teóricos</vt:lpstr>
      <vt:lpstr>Pressupostos Teóricos</vt:lpstr>
      <vt:lpstr>Pressupostos teóricos</vt:lpstr>
      <vt:lpstr>O experimento</vt:lpstr>
      <vt:lpstr>Métodos</vt:lpstr>
      <vt:lpstr>Método</vt:lpstr>
      <vt:lpstr>Resultados </vt:lpstr>
      <vt:lpstr>Resultados </vt:lpstr>
      <vt:lpstr>Resultados </vt:lpstr>
      <vt:lpstr>Resultados </vt:lpstr>
      <vt:lpstr>Resultados </vt:lpstr>
      <vt:lpstr>Discussão</vt:lpstr>
      <vt:lpstr>Discussão</vt:lpstr>
      <vt:lpstr>Obrigada!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Pastel Watercolor Mental Health Clinic</dc:title>
  <dc:creator>Aniela Franca</dc:creator>
  <cp:lastModifiedBy>Aniela Improta Franca</cp:lastModifiedBy>
  <cp:revision>34</cp:revision>
  <dcterms:modified xsi:type="dcterms:W3CDTF">2022-06-16T01:08:01Z</dcterms:modified>
</cp:coreProperties>
</file>